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mp3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288" r:id="rId3"/>
    <p:sldId id="319" r:id="rId4"/>
    <p:sldId id="320" r:id="rId5"/>
    <p:sldId id="331" r:id="rId6"/>
    <p:sldId id="330" r:id="rId7"/>
    <p:sldId id="33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285" r:id="rId16"/>
    <p:sldId id="295" r:id="rId17"/>
    <p:sldId id="296" r:id="rId18"/>
    <p:sldId id="297" r:id="rId19"/>
    <p:sldId id="299" r:id="rId20"/>
    <p:sldId id="318" r:id="rId21"/>
    <p:sldId id="309" r:id="rId22"/>
    <p:sldId id="311" r:id="rId23"/>
    <p:sldId id="314" r:id="rId24"/>
    <p:sldId id="292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3132"/>
    <a:srgbClr val="99524B"/>
    <a:srgbClr val="45A19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4280" autoAdjust="0"/>
  </p:normalViewPr>
  <p:slideViewPr>
    <p:cSldViewPr snapToGrid="0">
      <p:cViewPr varScale="1">
        <p:scale>
          <a:sx n="84" d="100"/>
          <a:sy n="84" d="100"/>
        </p:scale>
        <p:origin x="-77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7A17-FFA1-4FED-8301-5E01AC27B1CA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7B7F6-1349-43F3-9A48-9BA2D2A304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2A6EB-9F69-4690-847A-BD7D4AC91AE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: 圆角 4"/>
          <p:cNvSpPr/>
          <p:nvPr userDrawn="1"/>
        </p:nvSpPr>
        <p:spPr>
          <a:xfrm>
            <a:off x="231775" y="267970"/>
            <a:ext cx="11728450" cy="645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550" y="307340"/>
            <a:ext cx="749300" cy="793750"/>
          </a:xfrm>
          <a:prstGeom prst="rect">
            <a:avLst/>
          </a:prstGeom>
        </p:spPr>
      </p:pic>
      <p:sp>
        <p:nvSpPr>
          <p:cNvPr id="7" name="文本框 12"/>
          <p:cNvSpPr txBox="1"/>
          <p:nvPr userDrawn="1"/>
        </p:nvSpPr>
        <p:spPr>
          <a:xfrm>
            <a:off x="1297305" y="564515"/>
            <a:ext cx="2395220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JSOI2021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冬令营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: 圆角 4"/>
          <p:cNvSpPr/>
          <p:nvPr userDrawn="1"/>
        </p:nvSpPr>
        <p:spPr>
          <a:xfrm>
            <a:off x="231775" y="267970"/>
            <a:ext cx="11728450" cy="645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3550" y="307340"/>
            <a:ext cx="749300" cy="793750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1297305" y="564515"/>
            <a:ext cx="2395220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JSOI2021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+mn-ea"/>
              </a:rPr>
              <a:t>冬令营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5E7A7-11F8-4A40-B80B-3247C66696FB}" type="datetimeFigureOut">
              <a:rPr lang="zh-CN" altLang="en-US" smtClean="0"/>
              <a:pPr/>
              <a:t>2021/1/9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052DD-F6F9-465E-8DF5-2F6101F2632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59199" y="4952675"/>
            <a:ext cx="8432801" cy="1905325"/>
            <a:chOff x="2583543" y="4687045"/>
            <a:chExt cx="9608458" cy="217095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2583543" y="4687045"/>
              <a:ext cx="9608458" cy="2170955"/>
            </a:xfrm>
            <a:custGeom>
              <a:avLst/>
              <a:gdLst>
                <a:gd name="connsiteX0" fmla="*/ 7908759 w 12206437"/>
                <a:gd name="connsiteY0" fmla="*/ 0 h 2757948"/>
                <a:gd name="connsiteX1" fmla="*/ 12027416 w 12206437"/>
                <a:gd name="connsiteY1" fmla="*/ 671375 h 2757948"/>
                <a:gd name="connsiteX2" fmla="*/ 12206437 w 12206437"/>
                <a:gd name="connsiteY2" fmla="*/ 735988 h 2757948"/>
                <a:gd name="connsiteX3" fmla="*/ 12206437 w 12206437"/>
                <a:gd name="connsiteY3" fmla="*/ 2757948 h 2757948"/>
                <a:gd name="connsiteX4" fmla="*/ 0 w 12206437"/>
                <a:gd name="connsiteY4" fmla="*/ 2757948 h 2757948"/>
                <a:gd name="connsiteX5" fmla="*/ 289231 w 12206437"/>
                <a:gd name="connsiteY5" fmla="*/ 2526534 h 2757948"/>
                <a:gd name="connsiteX6" fmla="*/ 7908759 w 12206437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437" h="2757948">
                  <a:moveTo>
                    <a:pt x="7908759" y="0"/>
                  </a:moveTo>
                  <a:cubicBezTo>
                    <a:pt x="9355925" y="0"/>
                    <a:pt x="10743153" y="237039"/>
                    <a:pt x="12027416" y="671375"/>
                  </a:cubicBezTo>
                  <a:lnTo>
                    <a:pt x="12206437" y="735988"/>
                  </a:lnTo>
                  <a:lnTo>
                    <a:pt x="12206437" y="2757948"/>
                  </a:lnTo>
                  <a:lnTo>
                    <a:pt x="0" y="2757948"/>
                  </a:lnTo>
                  <a:lnTo>
                    <a:pt x="289231" y="2526534"/>
                  </a:lnTo>
                  <a:cubicBezTo>
                    <a:pt x="2359846" y="948155"/>
                    <a:pt x="5014426" y="0"/>
                    <a:pt x="7908759" y="0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788228" y="4757345"/>
              <a:ext cx="8403771" cy="2100656"/>
            </a:xfrm>
            <a:custGeom>
              <a:avLst/>
              <a:gdLst>
                <a:gd name="connsiteX0" fmla="*/ 7349028 w 11033296"/>
                <a:gd name="connsiteY0" fmla="*/ 0 h 2757948"/>
                <a:gd name="connsiteX1" fmla="*/ 10739884 w 11033296"/>
                <a:gd name="connsiteY1" fmla="*/ 523353 h 2757948"/>
                <a:gd name="connsiteX2" fmla="*/ 11033296 w 11033296"/>
                <a:gd name="connsiteY2" fmla="*/ 623647 h 2757948"/>
                <a:gd name="connsiteX3" fmla="*/ 11033296 w 11033296"/>
                <a:gd name="connsiteY3" fmla="*/ 2757948 h 2757948"/>
                <a:gd name="connsiteX4" fmla="*/ 0 w 11033296"/>
                <a:gd name="connsiteY4" fmla="*/ 2757948 h 2757948"/>
                <a:gd name="connsiteX5" fmla="*/ 236016 w 11033296"/>
                <a:gd name="connsiteY5" fmla="*/ 2553505 h 2757948"/>
                <a:gd name="connsiteX6" fmla="*/ 7349028 w 11033296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296" h="2757948">
                  <a:moveTo>
                    <a:pt x="7349028" y="0"/>
                  </a:moveTo>
                  <a:cubicBezTo>
                    <a:pt x="8531123" y="0"/>
                    <a:pt x="9670377" y="183420"/>
                    <a:pt x="10739884" y="523353"/>
                  </a:cubicBezTo>
                  <a:lnTo>
                    <a:pt x="11033296" y="623647"/>
                  </a:lnTo>
                  <a:lnTo>
                    <a:pt x="11033296" y="2757948"/>
                  </a:lnTo>
                  <a:lnTo>
                    <a:pt x="0" y="2757948"/>
                  </a:lnTo>
                  <a:lnTo>
                    <a:pt x="236016" y="2553505"/>
                  </a:lnTo>
                  <a:cubicBezTo>
                    <a:pt x="2168985" y="958277"/>
                    <a:pt x="4647099" y="0"/>
                    <a:pt x="7349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45" name="任意多边形: 形状 44"/>
          <p:cNvSpPr/>
          <p:nvPr/>
        </p:nvSpPr>
        <p:spPr>
          <a:xfrm>
            <a:off x="6134821" y="1"/>
            <a:ext cx="6057179" cy="5021942"/>
          </a:xfrm>
          <a:custGeom>
            <a:avLst/>
            <a:gdLst>
              <a:gd name="connsiteX0" fmla="*/ 90770 w 5447070"/>
              <a:gd name="connsiteY0" fmla="*/ 0 h 4100053"/>
              <a:gd name="connsiteX1" fmla="*/ 5447070 w 5447070"/>
              <a:gd name="connsiteY1" fmla="*/ 0 h 4100053"/>
              <a:gd name="connsiteX2" fmla="*/ 5447070 w 5447070"/>
              <a:gd name="connsiteY2" fmla="*/ 3348492 h 4100053"/>
              <a:gd name="connsiteX3" fmla="*/ 5204388 w 5447070"/>
              <a:gd name="connsiteY3" fmla="*/ 3529966 h 4100053"/>
              <a:gd name="connsiteX4" fmla="*/ 3338051 w 5447070"/>
              <a:gd name="connsiteY4" fmla="*/ 4100053 h 4100053"/>
              <a:gd name="connsiteX5" fmla="*/ 0 w 5447070"/>
              <a:gd name="connsiteY5" fmla="*/ 762001 h 4100053"/>
              <a:gd name="connsiteX6" fmla="*/ 67817 w 5447070"/>
              <a:gd name="connsiteY6" fmla="*/ 89268 h 410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7070" h="4100053">
                <a:moveTo>
                  <a:pt x="90770" y="0"/>
                </a:moveTo>
                <a:lnTo>
                  <a:pt x="5447070" y="0"/>
                </a:lnTo>
                <a:lnTo>
                  <a:pt x="5447070" y="3348492"/>
                </a:lnTo>
                <a:lnTo>
                  <a:pt x="5204388" y="3529966"/>
                </a:lnTo>
                <a:cubicBezTo>
                  <a:pt x="4671631" y="3889889"/>
                  <a:pt x="4029384" y="4100053"/>
                  <a:pt x="3338051" y="4100053"/>
                </a:cubicBezTo>
                <a:cubicBezTo>
                  <a:pt x="1494498" y="4100053"/>
                  <a:pt x="0" y="2605556"/>
                  <a:pt x="0" y="762001"/>
                </a:cubicBezTo>
                <a:cubicBezTo>
                  <a:pt x="0" y="531557"/>
                  <a:pt x="23351" y="306567"/>
                  <a:pt x="67817" y="89268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21" name="图片 20" descr="C:\Users\Administrator\Desktop\未标题-1.jpg未标题-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2285" y="11113"/>
            <a:ext cx="4039235" cy="4081780"/>
          </a:xfrm>
          <a:custGeom>
            <a:avLst/>
            <a:gdLst>
              <a:gd name="connsiteX0" fmla="*/ 387845 w 1852694"/>
              <a:gd name="connsiteY0" fmla="*/ 0 h 2664440"/>
              <a:gd name="connsiteX1" fmla="*/ 1852694 w 1852694"/>
              <a:gd name="connsiteY1" fmla="*/ 0 h 2664440"/>
              <a:gd name="connsiteX2" fmla="*/ 1852694 w 1852694"/>
              <a:gd name="connsiteY2" fmla="*/ 2645166 h 2664440"/>
              <a:gd name="connsiteX3" fmla="*/ 1781065 w 1852694"/>
              <a:gd name="connsiteY3" fmla="*/ 2656098 h 2664440"/>
              <a:gd name="connsiteX4" fmla="*/ 1615854 w 1852694"/>
              <a:gd name="connsiteY4" fmla="*/ 2664440 h 2664440"/>
              <a:gd name="connsiteX5" fmla="*/ 0 w 1852694"/>
              <a:gd name="connsiteY5" fmla="*/ 1048587 h 2664440"/>
              <a:gd name="connsiteX6" fmla="*/ 368983 w 1852694"/>
              <a:gd name="connsiteY6" fmla="*/ 20754 h 266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2694" h="2664440">
                <a:moveTo>
                  <a:pt x="387845" y="0"/>
                </a:moveTo>
                <a:lnTo>
                  <a:pt x="1852694" y="0"/>
                </a:lnTo>
                <a:lnTo>
                  <a:pt x="1852694" y="2645166"/>
                </a:lnTo>
                <a:lnTo>
                  <a:pt x="1781065" y="2656098"/>
                </a:lnTo>
                <a:cubicBezTo>
                  <a:pt x="1726745" y="2661614"/>
                  <a:pt x="1671630" y="2664440"/>
                  <a:pt x="1615854" y="2664440"/>
                </a:cubicBezTo>
                <a:cubicBezTo>
                  <a:pt x="723443" y="2664440"/>
                  <a:pt x="0" y="1940998"/>
                  <a:pt x="0" y="1048587"/>
                </a:cubicBezTo>
                <a:cubicBezTo>
                  <a:pt x="0" y="658157"/>
                  <a:pt x="138472" y="300069"/>
                  <a:pt x="368983" y="20754"/>
                </a:cubicBez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768917" y="2469515"/>
            <a:ext cx="483037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CD3132"/>
                </a:solidFill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36号-正文宋楷" panose="02000000000000000000" pitchFamily="2" charset="-122"/>
              </a:rPr>
              <a:t>循环（一）</a:t>
            </a:r>
            <a:endParaRPr lang="zh-CN" altLang="en-US" sz="4000" b="1" dirty="0">
              <a:solidFill>
                <a:srgbClr val="CD3132"/>
              </a:solidFill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字魂36号-正文宋楷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3721" y="3575988"/>
            <a:ext cx="5242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授课人</a:t>
            </a:r>
            <a:r>
              <a:rPr lang="zh-CN" altLang="en-US" sz="2800" b="1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：徐炜</a:t>
            </a:r>
            <a:r>
              <a:rPr lang="en-US" altLang="zh-CN" sz="2800" b="1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   </a:t>
            </a:r>
            <a:r>
              <a:rPr lang="zh-CN" altLang="en-US" sz="2800" b="1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时间</a:t>
            </a:r>
            <a:r>
              <a:rPr lang="zh-CN" altLang="en-US" sz="2800" b="1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：</a:t>
            </a:r>
            <a:r>
              <a:rPr lang="en-US" altLang="zh-CN" sz="2800" b="1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2021.2</a:t>
            </a:r>
            <a:endParaRPr lang="zh-CN" altLang="en-US" sz="2800" b="1" dirty="0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8" name="纯音乐 - 情书 - loveletter to you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120089" y="-1092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54100" y="1372955"/>
            <a:ext cx="8067322" cy="4519839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altLang="zh-CN" sz="2800" dirty="0" smtClean="0"/>
              <a:t>	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int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 a=1,b=1,c,k;</a:t>
            </a:r>
          </a:p>
          <a:p>
            <a:pPr>
              <a:buFontTx/>
              <a:buNone/>
              <a:defRPr/>
            </a:pP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 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cin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&gt;&gt;k;</a:t>
            </a:r>
          </a:p>
          <a:p>
            <a:pPr>
              <a:buFontTx/>
              <a:buNone/>
              <a:defRPr/>
            </a:pP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	for(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int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 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i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=3;i&lt;=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k;i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++){</a:t>
            </a:r>
          </a:p>
          <a:p>
            <a:pPr>
              <a:buFontTx/>
              <a:buNone/>
              <a:defRPr/>
            </a:pP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		c=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a+b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;</a:t>
            </a:r>
          </a:p>
          <a:p>
            <a:pPr>
              <a:buFontTx/>
              <a:buNone/>
              <a:defRPr/>
            </a:pP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     a=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b;b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=c;</a:t>
            </a:r>
          </a:p>
          <a:p>
            <a:pPr>
              <a:buFontTx/>
              <a:buNone/>
              <a:defRPr/>
            </a:pP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	}</a:t>
            </a:r>
          </a:p>
          <a:p>
            <a:pPr>
              <a:buFontTx/>
              <a:buNone/>
              <a:defRPr/>
            </a:pP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	if(k&lt;=2)  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cout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&lt;&lt;1&lt;&lt;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endl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;</a:t>
            </a:r>
          </a:p>
          <a:p>
            <a:pPr>
              <a:buFontTx/>
              <a:buNone/>
              <a:defRPr/>
            </a:pP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	else  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cout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&lt;&lt;c&lt;&lt;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endl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;	</a:t>
            </a:r>
            <a:r>
              <a:rPr lang="en-US" altLang="zh-CN" sz="2800" dirty="0" smtClean="0"/>
              <a:t>	</a:t>
            </a:r>
          </a:p>
          <a:p>
            <a:pPr>
              <a:buFontTx/>
              <a:buNone/>
              <a:defRPr/>
            </a:pPr>
            <a:endParaRPr lang="zh-CN" altLang="en-US" sz="2800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28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02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60003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>
              <a:defRPr/>
            </a:pPr>
            <a:r>
              <a:rPr lang="en-US" altLang="zh-CN" sz="6000" dirty="0" smtClean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break</a:t>
            </a:r>
            <a:r>
              <a:rPr lang="zh-CN" altLang="en-US" sz="6000" dirty="0" smtClean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和</a:t>
            </a:r>
            <a:r>
              <a:rPr lang="en-US" altLang="zh-CN" sz="6000" dirty="0" smtClean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continue</a:t>
            </a: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572508" y="1339019"/>
            <a:ext cx="10972800" cy="5254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break</a:t>
            </a:r>
            <a:r>
              <a:rPr lang="zh-CN" altLang="en-US" dirty="0" smtClean="0">
                <a:solidFill>
                  <a:srgbClr val="002060"/>
                </a:solidFill>
              </a:rPr>
              <a:t>和</a:t>
            </a:r>
            <a:r>
              <a:rPr lang="en-US" altLang="zh-CN" dirty="0" smtClean="0">
                <a:solidFill>
                  <a:srgbClr val="002060"/>
                </a:solidFill>
              </a:rPr>
              <a:t>continue</a:t>
            </a:r>
            <a:r>
              <a:rPr lang="zh-CN" altLang="en-US" dirty="0" smtClean="0">
                <a:solidFill>
                  <a:srgbClr val="002060"/>
                </a:solidFill>
              </a:rPr>
              <a:t>语句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948295" y="2501358"/>
            <a:ext cx="10097076" cy="265303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break</a:t>
            </a:r>
            <a:r>
              <a:rPr lang="zh-CN" altLang="zh-CN" sz="3200" b="1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语句：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3200" b="1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  </a:t>
            </a:r>
            <a:r>
              <a:rPr lang="zh-CN" altLang="zh-CN" sz="3200" b="1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立刻</a:t>
            </a:r>
            <a:r>
              <a:rPr lang="zh-CN" altLang="zh-CN" sz="3200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跳出当前的</a:t>
            </a:r>
            <a:r>
              <a:rPr lang="zh-CN" altLang="zh-CN" sz="3200" b="1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循环体，执行循环结构后面的语句。</a:t>
            </a:r>
          </a:p>
          <a:p>
            <a:pPr>
              <a:lnSpc>
                <a:spcPct val="130000"/>
              </a:lnSpc>
              <a:defRPr/>
            </a:pPr>
            <a:r>
              <a:rPr lang="en-US" altLang="zh-CN" sz="3200" b="1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continue</a:t>
            </a:r>
            <a:r>
              <a:rPr lang="zh-CN" altLang="zh-CN" sz="3200" b="1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语句：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  </a:t>
            </a:r>
            <a:r>
              <a:rPr lang="zh-CN" altLang="zh-CN" sz="3200" dirty="0" smtClean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忽略</a:t>
            </a:r>
            <a:r>
              <a:rPr lang="zh-CN" altLang="zh-CN" sz="3200" b="1" dirty="0"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itchFamily="2" charset="-122"/>
              </a:rPr>
              <a:t>本次循环的后续语句，执行下一次循环。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29381" y="1126220"/>
            <a:ext cx="9580562" cy="1500866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zh-CN" altLang="en-US" sz="3000" dirty="0" smtClean="0">
                <a:solidFill>
                  <a:srgbClr val="002060"/>
                </a:solidFill>
              </a:rPr>
              <a:t>例</a:t>
            </a:r>
            <a:r>
              <a:rPr lang="en-US" altLang="zh-CN" sz="3000" dirty="0" smtClean="0">
                <a:solidFill>
                  <a:srgbClr val="002060"/>
                </a:solidFill>
              </a:rPr>
              <a:t>6</a:t>
            </a:r>
            <a:r>
              <a:rPr lang="zh-CN" altLang="en-US" sz="3000" dirty="0" smtClean="0">
                <a:solidFill>
                  <a:srgbClr val="002060"/>
                </a:solidFill>
              </a:rPr>
              <a:t>：输入正整数</a:t>
            </a:r>
            <a:r>
              <a:rPr lang="en-US" altLang="zh-CN" sz="3000" dirty="0" smtClean="0">
                <a:solidFill>
                  <a:srgbClr val="002060"/>
                </a:solidFill>
              </a:rPr>
              <a:t>n</a:t>
            </a:r>
            <a:r>
              <a:rPr lang="zh-CN" altLang="en-US" sz="3000" dirty="0" smtClean="0">
                <a:solidFill>
                  <a:srgbClr val="002060"/>
                </a:solidFill>
              </a:rPr>
              <a:t> </a:t>
            </a:r>
            <a:r>
              <a:rPr lang="en-US" altLang="zh-CN" sz="3000" dirty="0" smtClean="0">
                <a:solidFill>
                  <a:srgbClr val="002060"/>
                </a:solidFill>
              </a:rPr>
              <a:t>(1&lt;n&lt;=10^3)</a:t>
            </a:r>
            <a:r>
              <a:rPr lang="zh-CN" altLang="en-US" sz="3000" dirty="0" smtClean="0">
                <a:solidFill>
                  <a:srgbClr val="002060"/>
                </a:solidFill>
              </a:rPr>
              <a:t>，判断其是否是素数。</a:t>
            </a:r>
            <a:endParaRPr lang="en-US" altLang="zh-CN" sz="30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zh-CN" altLang="en-US" sz="3000" dirty="0" smtClean="0">
                <a:solidFill>
                  <a:srgbClr val="002060"/>
                </a:solidFill>
              </a:rPr>
              <a:t>样例输入：</a:t>
            </a:r>
            <a:r>
              <a:rPr lang="en-US" altLang="zh-CN" sz="3000" dirty="0" smtClean="0">
                <a:solidFill>
                  <a:srgbClr val="002060"/>
                </a:solidFill>
              </a:rPr>
              <a:t>23</a:t>
            </a:r>
          </a:p>
          <a:p>
            <a:pPr>
              <a:buFontTx/>
              <a:buNone/>
              <a:defRPr/>
            </a:pPr>
            <a:r>
              <a:rPr lang="zh-CN" altLang="en-US" sz="3000" dirty="0" smtClean="0">
                <a:solidFill>
                  <a:srgbClr val="002060"/>
                </a:solidFill>
              </a:rPr>
              <a:t>样例输出</a:t>
            </a:r>
            <a:r>
              <a:rPr lang="zh-CN" altLang="en-US" sz="3000" dirty="0" smtClean="0">
                <a:solidFill>
                  <a:srgbClr val="002060"/>
                </a:solidFill>
              </a:rPr>
              <a:t>：</a:t>
            </a:r>
            <a:r>
              <a:rPr lang="en-US" altLang="zh-CN" sz="3000" dirty="0" err="1" smtClean="0">
                <a:solidFill>
                  <a:srgbClr val="002060"/>
                </a:solidFill>
              </a:rPr>
              <a:t>sushu</a:t>
            </a:r>
            <a:endParaRPr lang="zh-CN" altLang="en-US" sz="3000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30137" y="2569029"/>
            <a:ext cx="7615463" cy="3933362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int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n;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cin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&gt;&gt;n;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</a:t>
            </a:r>
            <a:r>
              <a:rPr lang="nn-NO" altLang="zh-CN" sz="2800" b="1" kern="0" dirty="0" smtClean="0">
                <a:latin typeface="宋体" pitchFamily="2" charset="-122"/>
                <a:sym typeface="Gulim" pitchFamily="34" charset="-127"/>
              </a:rPr>
              <a:t>bool </a:t>
            </a: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flag=true;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  for(int i=2;i*i&lt;=n;++i)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  {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	if(n%i==0){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  	  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flag=false;</a:t>
            </a:r>
            <a:r>
              <a:rPr lang="nn-NO" altLang="zh-CN" sz="2800" b="1" kern="0" dirty="0">
                <a:solidFill>
                  <a:srgbClr val="FF0000"/>
                </a:solidFill>
                <a:latin typeface="宋体" pitchFamily="2" charset="-122"/>
                <a:sym typeface="Gulim" pitchFamily="34" charset="-127"/>
              </a:rPr>
              <a:t>break;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  	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}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nn-NO" altLang="zh-CN" sz="2800" b="1" kern="0" dirty="0" smtClean="0">
                <a:latin typeface="宋体" pitchFamily="2" charset="-122"/>
                <a:sym typeface="Gulim" pitchFamily="34" charset="-127"/>
              </a:rPr>
              <a:t>}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nn-NO" altLang="zh-CN" sz="2800" b="1" kern="0" dirty="0" smtClean="0">
                <a:latin typeface="宋体" pitchFamily="2" charset="-122"/>
                <a:sym typeface="Gulim" pitchFamily="34" charset="-127"/>
              </a:rPr>
              <a:t>  if(flag</a:t>
            </a: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) cout&lt;&lt;"sushu" ;</a:t>
            </a:r>
          </a:p>
          <a:p>
            <a:pPr marL="342900" indent="-342900" defTabSz="0" eaLnBrk="0" latinLnBrk="1" hangingPunct="0">
              <a:lnSpc>
                <a:spcPts val="2200"/>
              </a:lnSpc>
              <a:spcBef>
                <a:spcPct val="20000"/>
              </a:spcBef>
              <a:defRPr/>
            </a:pPr>
            <a:r>
              <a:rPr lang="nn-NO" altLang="zh-CN" sz="2800" b="1" kern="0" dirty="0">
                <a:latin typeface="宋体" pitchFamily="2" charset="-122"/>
                <a:sym typeface="Gulim" pitchFamily="34" charset="-127"/>
              </a:rPr>
              <a:t>  else cout&lt;&lt;"heshu"; </a:t>
            </a:r>
            <a:endParaRPr lang="zh-CN" altLang="en-US" sz="2800" b="1" kern="0" dirty="0">
              <a:latin typeface="宋体" pitchFamily="2" charset="-122"/>
              <a:sym typeface="Gulim" pitchFamily="34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71323" y="1213202"/>
            <a:ext cx="9928905" cy="1529997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zh-CN" altLang="en-US" sz="2600" dirty="0" smtClean="0">
                <a:solidFill>
                  <a:srgbClr val="002060"/>
                </a:solidFill>
              </a:rPr>
              <a:t>例</a:t>
            </a:r>
            <a:r>
              <a:rPr lang="en-US" altLang="zh-CN" sz="2600" dirty="0" smtClean="0">
                <a:solidFill>
                  <a:srgbClr val="002060"/>
                </a:solidFill>
              </a:rPr>
              <a:t>7</a:t>
            </a:r>
            <a:r>
              <a:rPr lang="zh-CN" altLang="en-US" sz="2600" dirty="0" smtClean="0">
                <a:solidFill>
                  <a:srgbClr val="002060"/>
                </a:solidFill>
              </a:rPr>
              <a:t>：输入正整数</a:t>
            </a:r>
            <a:r>
              <a:rPr lang="en-US" altLang="zh-CN" sz="2600" dirty="0" smtClean="0">
                <a:solidFill>
                  <a:srgbClr val="002060"/>
                </a:solidFill>
              </a:rPr>
              <a:t>n</a:t>
            </a:r>
            <a:r>
              <a:rPr lang="zh-CN" altLang="en-US" sz="2600" dirty="0" smtClean="0">
                <a:solidFill>
                  <a:srgbClr val="002060"/>
                </a:solidFill>
              </a:rPr>
              <a:t> </a:t>
            </a:r>
            <a:r>
              <a:rPr lang="en-US" altLang="zh-CN" sz="2600" dirty="0" smtClean="0">
                <a:solidFill>
                  <a:srgbClr val="002060"/>
                </a:solidFill>
              </a:rPr>
              <a:t>(0&lt;n&lt;=10^3)</a:t>
            </a:r>
            <a:r>
              <a:rPr lang="zh-CN" altLang="en-US" sz="2600" dirty="0" smtClean="0">
                <a:solidFill>
                  <a:srgbClr val="002060"/>
                </a:solidFill>
              </a:rPr>
              <a:t>，输出</a:t>
            </a:r>
            <a:r>
              <a:rPr lang="en-US" altLang="zh-CN" sz="2600" dirty="0" smtClean="0">
                <a:solidFill>
                  <a:srgbClr val="002060"/>
                </a:solidFill>
              </a:rPr>
              <a:t>n</a:t>
            </a:r>
            <a:r>
              <a:rPr lang="zh-CN" altLang="en-US" sz="2600" dirty="0" smtClean="0">
                <a:solidFill>
                  <a:srgbClr val="002060"/>
                </a:solidFill>
              </a:rPr>
              <a:t>以内（含</a:t>
            </a:r>
            <a:r>
              <a:rPr lang="en-US" altLang="zh-CN" sz="2600" dirty="0" smtClean="0">
                <a:solidFill>
                  <a:srgbClr val="002060"/>
                </a:solidFill>
              </a:rPr>
              <a:t>n</a:t>
            </a:r>
            <a:r>
              <a:rPr lang="zh-CN" altLang="en-US" sz="2600" dirty="0" smtClean="0">
                <a:solidFill>
                  <a:srgbClr val="002060"/>
                </a:solidFill>
              </a:rPr>
              <a:t>）的偶数之和。</a:t>
            </a:r>
            <a:endParaRPr lang="en-US" altLang="zh-CN" sz="26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zh-CN" altLang="en-US" sz="2600" dirty="0" smtClean="0">
                <a:solidFill>
                  <a:srgbClr val="002060"/>
                </a:solidFill>
              </a:rPr>
              <a:t>样例输入：</a:t>
            </a:r>
            <a:r>
              <a:rPr lang="en-US" altLang="zh-CN" sz="2600" dirty="0" smtClean="0">
                <a:solidFill>
                  <a:srgbClr val="002060"/>
                </a:solidFill>
              </a:rPr>
              <a:t>10</a:t>
            </a:r>
          </a:p>
          <a:p>
            <a:pPr>
              <a:buFontTx/>
              <a:buNone/>
              <a:defRPr/>
            </a:pPr>
            <a:r>
              <a:rPr lang="zh-CN" altLang="en-US" sz="2600" dirty="0" smtClean="0">
                <a:solidFill>
                  <a:srgbClr val="002060"/>
                </a:solidFill>
              </a:rPr>
              <a:t>样例输出：</a:t>
            </a:r>
            <a:r>
              <a:rPr lang="en-US" altLang="zh-CN" sz="2600" dirty="0" smtClean="0">
                <a:solidFill>
                  <a:srgbClr val="002060"/>
                </a:solidFill>
              </a:rPr>
              <a:t>30</a:t>
            </a:r>
            <a:endParaRPr lang="zh-CN" altLang="en-US" sz="2600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26938" y="2808967"/>
            <a:ext cx="9183006" cy="3024188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lnSpc>
                <a:spcPts val="2400"/>
              </a:lnSpc>
              <a:spcBef>
                <a:spcPct val="20000"/>
              </a:spcBef>
              <a:defRPr/>
            </a:pPr>
            <a:r>
              <a:rPr lang="zh-CN" altLang="en-US" sz="3200" b="1" kern="0" dirty="0" smtClean="0">
                <a:latin typeface="宋体" pitchFamily="2" charset="-122"/>
                <a:sym typeface="Gulim" pitchFamily="34" charset="-127"/>
              </a:rPr>
              <a:t>  </a:t>
            </a: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int s=0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;</a:t>
            </a:r>
          </a:p>
          <a:p>
            <a:pPr marL="342900" indent="-342900" defTabSz="0" eaLnBrk="0" latinLnBrk="1" hangingPunct="0">
              <a:lnSpc>
                <a:spcPts val="2400"/>
              </a:lnSpc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 int n;</a:t>
            </a:r>
          </a:p>
          <a:p>
            <a:pPr marL="342900" indent="-342900" defTabSz="0" eaLnBrk="0" latinLnBrk="1" hangingPunct="0">
              <a:lnSpc>
                <a:spcPts val="2400"/>
              </a:lnSpc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 cin&gt;&gt;n;</a:t>
            </a:r>
            <a:endParaRPr lang="nn-NO" altLang="zh-CN" sz="3200" b="1" kern="0" dirty="0">
              <a:latin typeface="宋体" pitchFamily="2" charset="-122"/>
              <a:sym typeface="Gulim" pitchFamily="34" charset="-127"/>
            </a:endParaRPr>
          </a:p>
          <a:p>
            <a:pPr marL="342900" indent="-342900" defTabSz="0" eaLnBrk="0" latinLnBrk="1" hangingPunct="0">
              <a:lnSpc>
                <a:spcPts val="2400"/>
              </a:lnSpc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 for(int i=1;i&lt;=n;++i){</a:t>
            </a:r>
          </a:p>
          <a:p>
            <a:pPr marL="342900" indent="-342900" defTabSz="0" eaLnBrk="0" latinLnBrk="1" hangingPunct="0">
              <a:lnSpc>
                <a:spcPts val="2400"/>
              </a:lnSpc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   if(i%2==1) </a:t>
            </a:r>
            <a:r>
              <a:rPr lang="nn-NO" altLang="zh-CN" sz="3200" b="1" kern="0" dirty="0">
                <a:solidFill>
                  <a:srgbClr val="FF0000"/>
                </a:solidFill>
                <a:latin typeface="宋体" pitchFamily="2" charset="-122"/>
                <a:sym typeface="Gulim" pitchFamily="34" charset="-127"/>
              </a:rPr>
              <a:t>continue;</a:t>
            </a:r>
          </a:p>
          <a:p>
            <a:pPr marL="342900" indent="-342900" defTabSz="0" eaLnBrk="0" latinLnBrk="1" hangingPunct="0">
              <a:lnSpc>
                <a:spcPts val="2400"/>
              </a:lnSpc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   s+=i;</a:t>
            </a:r>
          </a:p>
          <a:p>
            <a:pPr marL="342900" indent="-342900" defTabSz="0" eaLnBrk="0" latinLnBrk="1" hangingPunct="0">
              <a:lnSpc>
                <a:spcPts val="2400"/>
              </a:lnSpc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 }</a:t>
            </a:r>
          </a:p>
          <a:p>
            <a:pPr marL="342900" indent="-342900" defTabSz="0" eaLnBrk="0" latinLnBrk="1" hangingPunct="0">
              <a:lnSpc>
                <a:spcPts val="2400"/>
              </a:lnSpc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cout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&lt;&lt;s&lt;&lt;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endl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;</a:t>
            </a:r>
            <a:endParaRPr lang="zh-CN" altLang="en-US" sz="3200" b="1" kern="0" dirty="0">
              <a:latin typeface="宋体" pitchFamily="2" charset="-122"/>
              <a:sym typeface="Gulim" pitchFamily="34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28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03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3669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>
              <a:defRPr/>
            </a:pPr>
            <a:r>
              <a:rPr lang="en-US" altLang="zh-CN" sz="6000" dirty="0" smtClean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while</a:t>
            </a:r>
            <a:r>
              <a:rPr lang="zh-CN" altLang="en-US" sz="6000" dirty="0" smtClean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循环</a:t>
            </a:r>
            <a:endParaRPr lang="zh-CN" altLang="en-US" sz="6000" dirty="0">
              <a:solidFill>
                <a:srgbClr val="CD313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29107" y="3698393"/>
            <a:ext cx="5842053" cy="33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教学目标简述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91607" y="2226651"/>
            <a:ext cx="4389765" cy="3550026"/>
          </a:xfrm>
        </p:spPr>
        <p:txBody>
          <a:bodyPr>
            <a:noAutofit/>
          </a:bodyPr>
          <a:lstStyle/>
          <a:p>
            <a:pPr>
              <a:buFontTx/>
              <a:buNone/>
              <a:defRPr/>
            </a:pPr>
            <a:r>
              <a:rPr lang="zh-CN" altLang="en-US" sz="3200" dirty="0" smtClean="0"/>
              <a:t>初始化</a:t>
            </a:r>
            <a:r>
              <a:rPr lang="en-US" altLang="zh-CN" sz="3200" dirty="0" smtClean="0"/>
              <a:t>;</a:t>
            </a:r>
          </a:p>
          <a:p>
            <a:pPr>
              <a:buFontTx/>
              <a:buNone/>
              <a:defRPr/>
            </a:pPr>
            <a:r>
              <a:rPr lang="en-US" altLang="zh-CN" sz="3200" dirty="0" smtClean="0">
                <a:solidFill>
                  <a:srgbClr val="FF0000"/>
                </a:solidFill>
              </a:rPr>
              <a:t>while(</a:t>
            </a:r>
            <a:r>
              <a:rPr lang="zh-CN" altLang="en-US" sz="3200" dirty="0" smtClean="0"/>
              <a:t>条件</a:t>
            </a:r>
            <a:r>
              <a:rPr lang="en-US" altLang="zh-CN" sz="3200" dirty="0" smtClean="0">
                <a:solidFill>
                  <a:srgbClr val="FF0000"/>
                </a:solidFill>
              </a:rPr>
              <a:t>)</a:t>
            </a:r>
          </a:p>
          <a:p>
            <a:pPr>
              <a:buFontTx/>
              <a:buNone/>
              <a:defRPr/>
            </a:pPr>
            <a:r>
              <a:rPr lang="en-US" altLang="zh-CN" sz="3200" dirty="0" smtClean="0">
                <a:solidFill>
                  <a:srgbClr val="FF0000"/>
                </a:solidFill>
              </a:rPr>
              <a:t>{</a:t>
            </a:r>
          </a:p>
          <a:p>
            <a:pPr>
              <a:buFontTx/>
              <a:buNone/>
              <a:defRPr/>
            </a:pPr>
            <a:r>
              <a:rPr lang="en-US" altLang="zh-CN" sz="3200" dirty="0" smtClean="0"/>
              <a:t>    </a:t>
            </a:r>
            <a:r>
              <a:rPr lang="zh-CN" altLang="en-US" sz="3200" dirty="0" smtClean="0"/>
              <a:t>循环体；</a:t>
            </a:r>
            <a:endParaRPr lang="en-US" altLang="zh-CN" sz="3200" dirty="0" smtClean="0"/>
          </a:p>
          <a:p>
            <a:pPr>
              <a:buFontTx/>
              <a:buNone/>
              <a:defRPr/>
            </a:pPr>
            <a:r>
              <a:rPr lang="zh-CN" altLang="en-US" sz="3200" dirty="0" smtClean="0"/>
              <a:t>    调整；</a:t>
            </a:r>
            <a:endParaRPr lang="en-US" altLang="zh-CN" sz="3200" dirty="0" smtClean="0"/>
          </a:p>
          <a:p>
            <a:pPr>
              <a:buFontTx/>
              <a:buNone/>
              <a:defRPr/>
            </a:pPr>
            <a:r>
              <a:rPr lang="en-US" altLang="zh-CN" sz="3200" dirty="0" smtClean="0">
                <a:solidFill>
                  <a:srgbClr val="FF0000"/>
                </a:solidFill>
              </a:rPr>
              <a:t>}</a:t>
            </a:r>
          </a:p>
          <a:p>
            <a:pPr>
              <a:buFontTx/>
              <a:buNone/>
              <a:defRPr/>
            </a:pPr>
            <a:r>
              <a:rPr lang="zh-CN" altLang="en-US" sz="3200" dirty="0" smtClean="0"/>
              <a:t>  </a:t>
            </a:r>
            <a:endParaRPr lang="zh-CN" altLang="en-US" sz="3200" dirty="0"/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938594" y="1472873"/>
            <a:ext cx="3510841" cy="5254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While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j-cs"/>
              </a:rPr>
              <a:t>循环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07999" y="1268589"/>
            <a:ext cx="10871201" cy="47879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例</a:t>
            </a:r>
            <a:r>
              <a:rPr lang="en-US" altLang="zh-CN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8</a:t>
            </a:r>
            <a:r>
              <a:rPr lang="zh-CN" altLang="en-US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3n+1</a:t>
            </a:r>
            <a:r>
              <a:rPr lang="zh-CN" altLang="en-US" dirty="0" smtClean="0">
                <a:solidFill>
                  <a:srgbClr val="002060"/>
                </a:solidFill>
                <a:latin typeface="仿宋" pitchFamily="49" charset="-122"/>
                <a:ea typeface="仿宋" pitchFamily="49" charset="-122"/>
              </a:rPr>
              <a:t>问题：</a:t>
            </a:r>
            <a:endParaRPr lang="en-US" altLang="zh-CN" dirty="0" smtClean="0">
              <a:solidFill>
                <a:srgbClr val="002060"/>
              </a:solidFill>
              <a:latin typeface="仿宋" pitchFamily="49" charset="-122"/>
              <a:ea typeface="仿宋" pitchFamily="49" charset="-122"/>
            </a:endParaRP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  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猜想：对于任意大于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的自然数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，若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为奇数，则将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变为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3n+1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，否则变为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的一半。经过若干次这样的变化，一定会使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变为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。例如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3-&gt;10-&gt;5-&gt;16-&gt;8-&gt;4-&gt;2-&gt;1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  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输入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n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，输出变换的次数。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n&lt;=10^9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  样例输入：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3</a:t>
            </a:r>
          </a:p>
          <a:p>
            <a:pPr>
              <a:lnSpc>
                <a:spcPct val="100000"/>
              </a:lnSpc>
              <a:buFontTx/>
              <a:buNone/>
              <a:defRPr/>
            </a:pP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  样例输出：</a:t>
            </a: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7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69258" y="1064004"/>
            <a:ext cx="11137900" cy="53975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例</a:t>
            </a:r>
            <a:r>
              <a:rPr lang="en-US" altLang="zh-CN" dirty="0" smtClean="0">
                <a:solidFill>
                  <a:srgbClr val="002060"/>
                </a:solidFill>
              </a:rPr>
              <a:t>8</a:t>
            </a:r>
            <a:r>
              <a:rPr lang="zh-CN" altLang="en-US" dirty="0" smtClean="0">
                <a:solidFill>
                  <a:srgbClr val="002060"/>
                </a:solidFill>
              </a:rPr>
              <a:t>：</a:t>
            </a:r>
            <a:r>
              <a:rPr lang="en-US" altLang="zh-CN" dirty="0" smtClean="0">
                <a:solidFill>
                  <a:srgbClr val="002060"/>
                </a:solidFill>
              </a:rPr>
              <a:t>3n+1</a:t>
            </a:r>
            <a:r>
              <a:rPr lang="zh-CN" altLang="en-US" dirty="0" smtClean="0">
                <a:solidFill>
                  <a:srgbClr val="002060"/>
                </a:solidFill>
              </a:rPr>
              <a:t>问题</a:t>
            </a:r>
            <a:endParaRPr lang="en-US" altLang="zh-CN" dirty="0" smtClean="0">
              <a:solidFill>
                <a:srgbClr val="002060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167166" y="1449388"/>
            <a:ext cx="4705349" cy="5219700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3200" b="1" kern="0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	</a:t>
            </a: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long long N;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	cin&gt;&gt;N;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	int cnt=0;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	while(N&gt;1){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	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	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if(N%2==0)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		   </a:t>
            </a:r>
            <a:r>
              <a:rPr lang="pt-BR" altLang="zh-CN" sz="2800" b="1" kern="0" dirty="0" smtClean="0">
                <a:latin typeface="宋体" pitchFamily="2" charset="-122"/>
                <a:sym typeface="Gulim" pitchFamily="34" charset="-127"/>
              </a:rPr>
              <a:t> N=N/2</a:t>
            </a: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;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	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else	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     </a:t>
            </a:r>
            <a:r>
              <a:rPr lang="zh-CN" altLang="en-US" sz="2800" b="1" kern="0" dirty="0" smtClean="0">
                <a:latin typeface="宋体" pitchFamily="2" charset="-122"/>
                <a:sym typeface="Gulim" pitchFamily="34" charset="-127"/>
              </a:rPr>
              <a:t> </a:t>
            </a:r>
            <a:r>
              <a:rPr lang="pt-BR" altLang="zh-CN" sz="2800" b="1" kern="0" dirty="0" smtClean="0">
                <a:latin typeface="宋体" pitchFamily="2" charset="-122"/>
                <a:sym typeface="Gulim" pitchFamily="34" charset="-127"/>
              </a:rPr>
              <a:t>N=3*N+1</a:t>
            </a: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;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2800" b="1" kern="0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	</a:t>
            </a:r>
            <a:r>
              <a:rPr lang="zh-CN" altLang="en-US" sz="2800" b="1" kern="0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  </a:t>
            </a:r>
            <a:r>
              <a:rPr lang="pt-BR" altLang="zh-CN" sz="2800" b="1" kern="0" dirty="0">
                <a:solidFill>
                  <a:srgbClr val="FF6600"/>
                </a:solidFill>
                <a:latin typeface="宋体" pitchFamily="2" charset="-122"/>
                <a:sym typeface="Gulim" pitchFamily="34" charset="-127"/>
              </a:rPr>
              <a:t>cnt++;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2800" b="1" kern="0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  </a:t>
            </a: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}</a:t>
            </a:r>
          </a:p>
          <a:p>
            <a:pPr marL="342900" indent="-342900" defTabSz="0" eaLnBrk="0" latinLnBrk="1" hangingPunct="0">
              <a:lnSpc>
                <a:spcPts val="3000"/>
              </a:lnSpc>
              <a:spcBef>
                <a:spcPct val="20000"/>
              </a:spcBef>
              <a:defRPr/>
            </a:pPr>
            <a:r>
              <a:rPr lang="pt-BR" altLang="zh-CN" sz="2800" b="1" kern="0" dirty="0">
                <a:latin typeface="宋体" pitchFamily="2" charset="-122"/>
                <a:sym typeface="Gulim" pitchFamily="34" charset="-127"/>
              </a:rPr>
              <a:t>	cout&lt;&lt;cnt&lt;&lt;endl;</a:t>
            </a:r>
            <a:endParaRPr lang="zh-CN" altLang="en-US" sz="2800" b="1" kern="0" dirty="0">
              <a:latin typeface="宋体" pitchFamily="2" charset="-122"/>
              <a:sym typeface="Gulim" pitchFamily="34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17549" y="1127831"/>
            <a:ext cx="7874908" cy="1789540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zh-CN" altLang="en-US" sz="2800" dirty="0" smtClean="0">
                <a:solidFill>
                  <a:srgbClr val="002060"/>
                </a:solidFill>
              </a:rPr>
              <a:t>例</a:t>
            </a:r>
            <a:r>
              <a:rPr lang="en-US" altLang="zh-CN" sz="2800" dirty="0" smtClean="0">
                <a:solidFill>
                  <a:srgbClr val="002060"/>
                </a:solidFill>
              </a:rPr>
              <a:t>9</a:t>
            </a:r>
            <a:r>
              <a:rPr lang="zh-CN" altLang="en-US" sz="2800" dirty="0" smtClean="0">
                <a:solidFill>
                  <a:srgbClr val="002060"/>
                </a:solidFill>
              </a:rPr>
              <a:t>：输入两个自然数</a:t>
            </a:r>
            <a:r>
              <a:rPr lang="en-US" altLang="zh-CN" sz="2800" dirty="0" err="1" smtClean="0">
                <a:solidFill>
                  <a:srgbClr val="002060"/>
                </a:solidFill>
              </a:rPr>
              <a:t>p,r</a:t>
            </a:r>
            <a:r>
              <a:rPr lang="zh-CN" altLang="en-US" sz="2800" dirty="0" smtClean="0">
                <a:solidFill>
                  <a:srgbClr val="002060"/>
                </a:solidFill>
              </a:rPr>
              <a:t>，求它们的最大公约数。</a:t>
            </a:r>
            <a:endParaRPr lang="en-US" altLang="zh-CN" sz="28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样例输入</a:t>
            </a:r>
            <a:r>
              <a:rPr lang="zh-CN" altLang="en-US" dirty="0" smtClean="0">
                <a:solidFill>
                  <a:srgbClr val="002060"/>
                </a:solidFill>
              </a:rPr>
              <a:t>：</a:t>
            </a:r>
            <a:r>
              <a:rPr lang="en-US" altLang="zh-CN" dirty="0" smtClean="0">
                <a:solidFill>
                  <a:srgbClr val="002060"/>
                </a:solidFill>
              </a:rPr>
              <a:t>123   </a:t>
            </a:r>
            <a:r>
              <a:rPr lang="en-US" altLang="zh-CN" dirty="0" smtClean="0">
                <a:solidFill>
                  <a:srgbClr val="002060"/>
                </a:solidFill>
              </a:rPr>
              <a:t>321</a:t>
            </a:r>
          </a:p>
          <a:p>
            <a:pPr>
              <a:buFontTx/>
              <a:buNone/>
              <a:defRPr/>
            </a:pPr>
            <a:r>
              <a:rPr lang="zh-CN" altLang="en-US" sz="2800" dirty="0" smtClean="0">
                <a:solidFill>
                  <a:srgbClr val="002060"/>
                </a:solidFill>
              </a:rPr>
              <a:t>样例输出：</a:t>
            </a:r>
            <a:r>
              <a:rPr lang="en-US" altLang="zh-CN" sz="2800" dirty="0" smtClean="0">
                <a:solidFill>
                  <a:srgbClr val="002060"/>
                </a:solidFill>
              </a:rPr>
              <a:t>3</a:t>
            </a:r>
            <a:endParaRPr lang="zh-CN" altLang="en-US" sz="2800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85107" y="3005817"/>
            <a:ext cx="5075464" cy="2582184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    假如</a:t>
            </a:r>
            <a:r>
              <a:rPr lang="en-US" altLang="zh-CN" sz="2800" b="1" kern="0" dirty="0">
                <a:latin typeface="宋体" pitchFamily="2" charset="-122"/>
                <a:sym typeface="Gulim" pitchFamily="34" charset="-127"/>
              </a:rPr>
              <a:t>r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为</a:t>
            </a:r>
            <a:r>
              <a:rPr lang="en-US" altLang="zh-CN" sz="2800" b="1" kern="0" dirty="0">
                <a:latin typeface="宋体" pitchFamily="2" charset="-122"/>
                <a:sym typeface="Gulim" pitchFamily="34" charset="-127"/>
              </a:rPr>
              <a:t>0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，</a:t>
            </a:r>
            <a:r>
              <a:rPr lang="en-US" altLang="zh-CN" sz="2800" b="1" kern="0" dirty="0">
                <a:latin typeface="宋体" pitchFamily="2" charset="-122"/>
                <a:sym typeface="Gulim" pitchFamily="34" charset="-127"/>
              </a:rPr>
              <a:t>p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是</a:t>
            </a:r>
            <a:r>
              <a:rPr lang="en-US" altLang="zh-CN" sz="2800" b="1" kern="0" dirty="0" err="1">
                <a:latin typeface="宋体" pitchFamily="2" charset="-122"/>
                <a:sym typeface="Gulim" pitchFamily="34" charset="-127"/>
              </a:rPr>
              <a:t>p,r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的最大公约数；否则</a:t>
            </a:r>
            <a:r>
              <a:rPr lang="en-US" altLang="zh-CN" sz="2800" b="1" kern="0" dirty="0" err="1">
                <a:latin typeface="宋体" pitchFamily="2" charset="-122"/>
                <a:sym typeface="Gulim" pitchFamily="34" charset="-127"/>
              </a:rPr>
              <a:t>p,r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的最大公约数是</a:t>
            </a:r>
            <a:r>
              <a:rPr lang="en-US" altLang="zh-CN" sz="2800" b="1" kern="0" dirty="0">
                <a:latin typeface="宋体" pitchFamily="2" charset="-122"/>
                <a:sym typeface="Gulim" pitchFamily="34" charset="-127"/>
              </a:rPr>
              <a:t>r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，</a:t>
            </a:r>
            <a:r>
              <a:rPr lang="en-US" altLang="zh-CN" sz="2800" b="1" kern="0" dirty="0">
                <a:latin typeface="宋体" pitchFamily="2" charset="-122"/>
                <a:sym typeface="Gulim" pitchFamily="34" charset="-127"/>
              </a:rPr>
              <a:t>p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模</a:t>
            </a:r>
            <a:r>
              <a:rPr lang="en-US" altLang="zh-CN" sz="2800" b="1" kern="0" dirty="0">
                <a:latin typeface="宋体" pitchFamily="2" charset="-122"/>
                <a:sym typeface="Gulim" pitchFamily="34" charset="-127"/>
              </a:rPr>
              <a:t>r</a:t>
            </a:r>
            <a:r>
              <a:rPr lang="zh-CN" altLang="en-US" sz="2800" b="1" kern="0" dirty="0">
                <a:latin typeface="宋体" pitchFamily="2" charset="-122"/>
                <a:sym typeface="Gulim" pitchFamily="34" charset="-127"/>
              </a:rPr>
              <a:t>的最大公约数。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670518" y="1683433"/>
            <a:ext cx="3839633" cy="4731884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pt-BR" altLang="zh-CN" sz="3200" b="1" kern="0" dirty="0" smtClean="0">
                <a:latin typeface="宋体" pitchFamily="2" charset="-122"/>
                <a:sym typeface="Gulim" pitchFamily="34" charset="-127"/>
              </a:rPr>
              <a:t>int p,r,q;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pt-BR" altLang="zh-CN" sz="3200" b="1" kern="0" dirty="0" smtClean="0">
                <a:latin typeface="宋体" pitchFamily="2" charset="-122"/>
                <a:sym typeface="Gulim" pitchFamily="34" charset="-127"/>
              </a:rPr>
              <a:t> cin&gt;&gt;p&gt;&gt;r;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pt-BR" altLang="zh-CN" sz="3200" b="1" kern="0" dirty="0" smtClean="0">
                <a:latin typeface="宋体" pitchFamily="2" charset="-122"/>
                <a:sym typeface="Gulim" pitchFamily="34" charset="-127"/>
              </a:rPr>
              <a:t> while(r</a:t>
            </a: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){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pt-BR" altLang="zh-CN" sz="3200" b="1" kern="0" dirty="0" smtClean="0">
                <a:latin typeface="宋体" pitchFamily="2" charset="-122"/>
                <a:sym typeface="Gulim" pitchFamily="34" charset="-127"/>
              </a:rPr>
              <a:t>  </a:t>
            </a: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	q=p%r;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pt-BR" altLang="zh-CN" sz="3200" b="1" kern="0" dirty="0" smtClean="0">
                <a:latin typeface="宋体" pitchFamily="2" charset="-122"/>
                <a:sym typeface="Gulim" pitchFamily="34" charset="-127"/>
              </a:rPr>
              <a:t> </a:t>
            </a: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	p=r;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  	</a:t>
            </a:r>
            <a:r>
              <a:rPr lang="pt-BR" altLang="zh-CN" sz="3200" b="1" kern="0" dirty="0" smtClean="0">
                <a:latin typeface="宋体" pitchFamily="2" charset="-122"/>
                <a:sym typeface="Gulim" pitchFamily="34" charset="-127"/>
              </a:rPr>
              <a:t> r=q</a:t>
            </a: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 }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pt-BR" altLang="zh-CN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cout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&lt;&lt;p&lt;&lt;</a:t>
            </a:r>
            <a:r>
              <a:rPr lang="en-US" altLang="zh-CN" sz="3200" b="1" kern="0" dirty="0" err="1" smtClean="0">
                <a:latin typeface="宋体" pitchFamily="2" charset="-122"/>
                <a:sym typeface="Gulim" pitchFamily="34" charset="-127"/>
              </a:rPr>
              <a:t>endl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;</a:t>
            </a:r>
            <a:endParaRPr lang="zh-CN" altLang="en-US" sz="3200" b="1" kern="0" dirty="0">
              <a:latin typeface="宋体" pitchFamily="2" charset="-122"/>
              <a:sym typeface="Gulim" pitchFamily="34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PA_直接连接符 67"/>
          <p:cNvCxnSpPr/>
          <p:nvPr>
            <p:custDataLst>
              <p:tags r:id="rId1"/>
            </p:custDataLst>
          </p:nvPr>
        </p:nvCxnSpPr>
        <p:spPr>
          <a:xfrm flipH="1">
            <a:off x="995642" y="1207565"/>
            <a:ext cx="9548612" cy="0"/>
          </a:xfrm>
          <a:prstGeom prst="line">
            <a:avLst/>
          </a:prstGeom>
          <a:ln w="19050" cap="rnd">
            <a:solidFill>
              <a:srgbClr val="CD31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A_矩形 106"/>
          <p:cNvSpPr/>
          <p:nvPr>
            <p:custDataLst>
              <p:tags r:id="rId2"/>
            </p:custDataLst>
          </p:nvPr>
        </p:nvSpPr>
        <p:spPr>
          <a:xfrm flipH="1">
            <a:off x="1619153" y="282351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壹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1" name="PA_矩形 106"/>
          <p:cNvSpPr/>
          <p:nvPr>
            <p:custDataLst>
              <p:tags r:id="rId3"/>
            </p:custDataLst>
          </p:nvPr>
        </p:nvSpPr>
        <p:spPr>
          <a:xfrm flipH="1">
            <a:off x="1619153" y="377212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spc="600" dirty="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叁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2" name="PA_矩形 106"/>
          <p:cNvSpPr/>
          <p:nvPr>
            <p:custDataLst>
              <p:tags r:id="rId4"/>
            </p:custDataLst>
          </p:nvPr>
        </p:nvSpPr>
        <p:spPr>
          <a:xfrm flipH="1">
            <a:off x="5481368" y="282351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贰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3" name="PA_矩形 106"/>
          <p:cNvSpPr/>
          <p:nvPr>
            <p:custDataLst>
              <p:tags r:id="rId5"/>
            </p:custDataLst>
          </p:nvPr>
        </p:nvSpPr>
        <p:spPr>
          <a:xfrm flipH="1">
            <a:off x="5481368" y="3772129"/>
            <a:ext cx="528459" cy="483061"/>
          </a:xfrm>
          <a:prstGeom prst="rect">
            <a:avLst/>
          </a:prstGeom>
          <a:solidFill>
            <a:srgbClr val="CD3132">
              <a:alpha val="8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0" cap="none" spc="6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肆</a:t>
            </a:r>
            <a:endParaRPr kumimoji="0" lang="en-US" altLang="zh-CN" sz="4000" b="0" i="0" u="none" strike="noStrike" kern="0" cap="none" spc="6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4" name="TextBox 40"/>
          <p:cNvSpPr txBox="1"/>
          <p:nvPr/>
        </p:nvSpPr>
        <p:spPr>
          <a:xfrm>
            <a:off x="2158424" y="2782669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600" b="1" dirty="0" smtClean="0">
                <a:solidFill>
                  <a:srgbClr val="3D3D3D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for</a:t>
            </a:r>
            <a:r>
              <a:rPr kumimoji="1" lang="zh-CN" altLang="en-US" sz="3600" b="1" dirty="0" smtClean="0">
                <a:solidFill>
                  <a:srgbClr val="3D3D3D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循环</a:t>
            </a:r>
            <a:endParaRPr kumimoji="1" lang="zh-CN" altLang="en-US" sz="3600" b="1" dirty="0">
              <a:solidFill>
                <a:srgbClr val="3D3D3D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328537" y="1349337"/>
            <a:ext cx="861774" cy="32211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b="1" dirty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CONTENTS</a:t>
            </a:r>
            <a:endParaRPr lang="zh-CN" altLang="en-US" sz="4400" b="1" dirty="0">
              <a:solidFill>
                <a:srgbClr val="CD313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974594" y="25478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目录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6516915"/>
            <a:ext cx="10544254" cy="326571"/>
          </a:xfrm>
          <a:prstGeom prst="rect">
            <a:avLst/>
          </a:prstGeom>
          <a:solidFill>
            <a:srgbClr val="CD3132"/>
          </a:solidFill>
          <a:ln>
            <a:solidFill>
              <a:srgbClr val="CD31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flipV="1">
            <a:off x="9959961" y="5094514"/>
            <a:ext cx="2232039" cy="1763486"/>
            <a:chOff x="8123372" y="2418964"/>
            <a:chExt cx="3906068" cy="3086099"/>
          </a:xfrm>
        </p:grpSpPr>
        <p:sp>
          <p:nvSpPr>
            <p:cNvPr id="37" name="任意多边形: 形状 36"/>
            <p:cNvSpPr/>
            <p:nvPr/>
          </p:nvSpPr>
          <p:spPr>
            <a:xfrm>
              <a:off x="8123372" y="2418964"/>
              <a:ext cx="3906068" cy="3086099"/>
            </a:xfrm>
            <a:custGeom>
              <a:avLst/>
              <a:gdLst>
                <a:gd name="connsiteX0" fmla="*/ 90770 w 5447070"/>
                <a:gd name="connsiteY0" fmla="*/ 0 h 4100053"/>
                <a:gd name="connsiteX1" fmla="*/ 5447070 w 5447070"/>
                <a:gd name="connsiteY1" fmla="*/ 0 h 4100053"/>
                <a:gd name="connsiteX2" fmla="*/ 5447070 w 5447070"/>
                <a:gd name="connsiteY2" fmla="*/ 3348492 h 4100053"/>
                <a:gd name="connsiteX3" fmla="*/ 5204388 w 5447070"/>
                <a:gd name="connsiteY3" fmla="*/ 3529966 h 4100053"/>
                <a:gd name="connsiteX4" fmla="*/ 3338051 w 5447070"/>
                <a:gd name="connsiteY4" fmla="*/ 4100053 h 4100053"/>
                <a:gd name="connsiteX5" fmla="*/ 0 w 5447070"/>
                <a:gd name="connsiteY5" fmla="*/ 762001 h 4100053"/>
                <a:gd name="connsiteX6" fmla="*/ 67817 w 5447070"/>
                <a:gd name="connsiteY6" fmla="*/ 89268 h 410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7070" h="4100053">
                  <a:moveTo>
                    <a:pt x="90770" y="0"/>
                  </a:moveTo>
                  <a:lnTo>
                    <a:pt x="5447070" y="0"/>
                  </a:lnTo>
                  <a:lnTo>
                    <a:pt x="5447070" y="3348492"/>
                  </a:lnTo>
                  <a:lnTo>
                    <a:pt x="5204388" y="3529966"/>
                  </a:lnTo>
                  <a:cubicBezTo>
                    <a:pt x="4671631" y="3889889"/>
                    <a:pt x="4029384" y="4100053"/>
                    <a:pt x="3338051" y="4100053"/>
                  </a:cubicBezTo>
                  <a:cubicBezTo>
                    <a:pt x="1494498" y="4100053"/>
                    <a:pt x="0" y="2605556"/>
                    <a:pt x="0" y="762001"/>
                  </a:cubicBezTo>
                  <a:cubicBezTo>
                    <a:pt x="0" y="531557"/>
                    <a:pt x="23351" y="306567"/>
                    <a:pt x="67817" y="89268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127715" y="2418964"/>
              <a:ext cx="1901725" cy="2734953"/>
            </a:xfrm>
            <a:custGeom>
              <a:avLst/>
              <a:gdLst>
                <a:gd name="connsiteX0" fmla="*/ 499137 w 2384324"/>
                <a:gd name="connsiteY0" fmla="*/ 0 h 3429000"/>
                <a:gd name="connsiteX1" fmla="*/ 2384324 w 2384324"/>
                <a:gd name="connsiteY1" fmla="*/ 0 h 3429000"/>
                <a:gd name="connsiteX2" fmla="*/ 2384324 w 2384324"/>
                <a:gd name="connsiteY2" fmla="*/ 3404195 h 3429000"/>
                <a:gd name="connsiteX3" fmla="*/ 2292141 w 2384324"/>
                <a:gd name="connsiteY3" fmla="*/ 3418264 h 3429000"/>
                <a:gd name="connsiteX4" fmla="*/ 2079522 w 2384324"/>
                <a:gd name="connsiteY4" fmla="*/ 3429000 h 3429000"/>
                <a:gd name="connsiteX5" fmla="*/ 0 w 2384324"/>
                <a:gd name="connsiteY5" fmla="*/ 1349478 h 3429000"/>
                <a:gd name="connsiteX6" fmla="*/ 474862 w 2384324"/>
                <a:gd name="connsiteY6" fmla="*/ 26709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324" h="3429000">
                  <a:moveTo>
                    <a:pt x="499137" y="0"/>
                  </a:moveTo>
                  <a:lnTo>
                    <a:pt x="2384324" y="0"/>
                  </a:lnTo>
                  <a:lnTo>
                    <a:pt x="2384324" y="3404195"/>
                  </a:lnTo>
                  <a:lnTo>
                    <a:pt x="2292141" y="3418264"/>
                  </a:lnTo>
                  <a:cubicBezTo>
                    <a:pt x="2222234" y="3425363"/>
                    <a:pt x="2151303" y="3429000"/>
                    <a:pt x="2079522" y="3429000"/>
                  </a:cubicBezTo>
                  <a:cubicBezTo>
                    <a:pt x="931035" y="3429000"/>
                    <a:pt x="0" y="2497966"/>
                    <a:pt x="0" y="1349478"/>
                  </a:cubicBezTo>
                  <a:cubicBezTo>
                    <a:pt x="0" y="847015"/>
                    <a:pt x="178206" y="386174"/>
                    <a:pt x="474862" y="26709"/>
                  </a:cubicBezTo>
                  <a:close/>
                </a:path>
              </a:pathLst>
            </a:custGeom>
            <a:solidFill>
              <a:srgbClr val="CD313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49" name="TextBox 40"/>
          <p:cNvSpPr txBox="1"/>
          <p:nvPr/>
        </p:nvSpPr>
        <p:spPr>
          <a:xfrm>
            <a:off x="2158424" y="3765216"/>
            <a:ext cx="1811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800" b="1" dirty="0" smtClean="0">
                <a:solidFill>
                  <a:srgbClr val="3D3D3D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while</a:t>
            </a:r>
            <a:r>
              <a:rPr kumimoji="1" lang="zh-CN" altLang="en-US" sz="2800" b="1" dirty="0" smtClean="0">
                <a:solidFill>
                  <a:srgbClr val="3D3D3D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循环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0" name="TextBox 40"/>
          <p:cNvSpPr txBox="1"/>
          <p:nvPr/>
        </p:nvSpPr>
        <p:spPr>
          <a:xfrm>
            <a:off x="6154466" y="2782669"/>
            <a:ext cx="3669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600" b="1" dirty="0" smtClean="0">
                <a:solidFill>
                  <a:srgbClr val="3D3D3D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break</a:t>
            </a:r>
            <a:r>
              <a:rPr kumimoji="1" lang="zh-CN" altLang="en-US" sz="3600" b="1" dirty="0" smtClean="0">
                <a:solidFill>
                  <a:srgbClr val="3D3D3D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和</a:t>
            </a:r>
            <a:r>
              <a:rPr kumimoji="1" lang="en-US" altLang="zh-CN" sz="3600" b="1" dirty="0" smtClean="0">
                <a:solidFill>
                  <a:srgbClr val="3D3D3D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continue</a:t>
            </a:r>
            <a:endParaRPr kumimoji="1" lang="zh-CN" altLang="en-US" sz="3600" b="1" dirty="0">
              <a:solidFill>
                <a:srgbClr val="3D3D3D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6154466" y="3765216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3600" b="1" dirty="0" smtClean="0">
                <a:solidFill>
                  <a:srgbClr val="3D3D3D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do…while</a:t>
            </a:r>
            <a:r>
              <a:rPr kumimoji="1" lang="zh-CN" altLang="en-US" sz="3600" b="1" dirty="0" smtClean="0">
                <a:solidFill>
                  <a:srgbClr val="3D3D3D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循环</a:t>
            </a:r>
            <a:endParaRPr kumimoji="1" lang="zh-CN" altLang="en-US" sz="3600" b="1" dirty="0">
              <a:solidFill>
                <a:srgbClr val="3D3D3D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/>
      <p:bldP spid="48" grpId="0"/>
      <p:bldP spid="49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28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04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48333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>
              <a:defRPr/>
            </a:pPr>
            <a:r>
              <a:rPr lang="en-US" altLang="zh-CN" sz="6000" dirty="0" smtClean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do while</a:t>
            </a:r>
            <a:r>
              <a:rPr lang="zh-CN" altLang="en-US" sz="6000" dirty="0" smtClean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循环</a:t>
            </a:r>
            <a:endParaRPr lang="en-US" altLang="zh-CN" sz="6000" dirty="0" smtClean="0">
              <a:solidFill>
                <a:srgbClr val="CD313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29107" y="3698393"/>
            <a:ext cx="5842053" cy="33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教学目标简述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774095" y="1140657"/>
            <a:ext cx="8587619" cy="5254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do while</a:t>
            </a:r>
            <a:r>
              <a:rPr lang="zh-CN" altLang="en-US" dirty="0" smtClean="0">
                <a:solidFill>
                  <a:srgbClr val="002060"/>
                </a:solidFill>
              </a:rPr>
              <a:t>循环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1071539" y="2133096"/>
            <a:ext cx="5276849" cy="2357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zh-CN" sz="3000" b="1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do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3000" b="1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{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3000" b="1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    </a:t>
            </a:r>
            <a:r>
              <a:rPr lang="zh-CN" altLang="zh-CN" sz="3000" b="1" dirty="0">
                <a:latin typeface="宋体" pitchFamily="2" charset="-122"/>
                <a:sym typeface="Gulim" pitchFamily="34" charset="-127"/>
              </a:rPr>
              <a:t>语句</a:t>
            </a:r>
            <a:r>
              <a:rPr lang="en-US" altLang="zh-CN" sz="3000" b="1" dirty="0">
                <a:latin typeface="宋体" pitchFamily="2" charset="-122"/>
                <a:sym typeface="Gulim" pitchFamily="34" charset="-127"/>
              </a:rPr>
              <a:t>;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3000" b="1" dirty="0">
                <a:latin typeface="宋体" pitchFamily="2" charset="-122"/>
                <a:sym typeface="Gulim" pitchFamily="34" charset="-127"/>
              </a:rPr>
              <a:t>     ......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3000" b="1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}</a:t>
            </a:r>
          </a:p>
          <a:p>
            <a:pPr>
              <a:lnSpc>
                <a:spcPct val="80000"/>
              </a:lnSpc>
              <a:defRPr/>
            </a:pPr>
            <a:r>
              <a:rPr lang="en-US" altLang="zh-CN" sz="3000" b="1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while (</a:t>
            </a:r>
            <a:r>
              <a:rPr lang="zh-CN" altLang="zh-CN" sz="3000" b="1" dirty="0">
                <a:latin typeface="宋体" pitchFamily="2" charset="-122"/>
                <a:sym typeface="Gulim" pitchFamily="34" charset="-127"/>
              </a:rPr>
              <a:t>条件表达式</a:t>
            </a:r>
            <a:r>
              <a:rPr lang="en-US" altLang="zh-CN" sz="3000" b="1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);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5426429" y="1928813"/>
            <a:ext cx="6004983" cy="3046988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3200" b="1" dirty="0"/>
              <a:t>执行过程</a:t>
            </a:r>
            <a:r>
              <a:rPr lang="en-US" altLang="zh-CN" sz="3200" b="1" dirty="0"/>
              <a:t>: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3200" b="1" dirty="0"/>
              <a:t>(1)</a:t>
            </a:r>
            <a:r>
              <a:rPr lang="zh-CN" altLang="zh-CN" sz="3200" b="1" dirty="0"/>
              <a:t>执行一遍循环体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3200" b="1" dirty="0"/>
              <a:t>(2)</a:t>
            </a:r>
            <a:r>
              <a:rPr lang="zh-CN" altLang="zh-CN" sz="3200" b="1" dirty="0"/>
              <a:t>求出</a:t>
            </a:r>
            <a:r>
              <a:rPr lang="en-US" altLang="zh-CN" sz="3200" b="1" dirty="0"/>
              <a:t>“</a:t>
            </a:r>
            <a:r>
              <a:rPr lang="zh-CN" altLang="en-US" sz="3200" b="1" dirty="0"/>
              <a:t>条件表达式</a:t>
            </a:r>
            <a:r>
              <a:rPr lang="en-US" altLang="zh-CN" sz="3200" b="1" dirty="0"/>
              <a:t>”</a:t>
            </a:r>
            <a:r>
              <a:rPr lang="zh-CN" altLang="en-US" sz="3200" b="1" dirty="0"/>
              <a:t>的值，若为真，则自动转向第</a:t>
            </a:r>
            <a:r>
              <a:rPr lang="en-US" altLang="zh-CN" sz="3200" b="1" dirty="0"/>
              <a:t>(1)</a:t>
            </a:r>
            <a:r>
              <a:rPr lang="zh-CN" altLang="zh-CN" sz="3200" b="1" dirty="0"/>
              <a:t>步，否则结束循环，继续</a:t>
            </a:r>
            <a:r>
              <a:rPr lang="zh-CN" altLang="zh-CN" sz="3200" b="1" dirty="0" smtClean="0"/>
              <a:t>执行后面</a:t>
            </a:r>
            <a:r>
              <a:rPr lang="zh-CN" altLang="zh-CN" sz="3200" b="1" dirty="0"/>
              <a:t>的语句。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115" y="1122894"/>
            <a:ext cx="11074396" cy="1868662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  <a:defRPr/>
            </a:pPr>
            <a:r>
              <a:rPr lang="zh-CN" altLang="en-US" sz="2600" dirty="0" smtClean="0">
                <a:solidFill>
                  <a:srgbClr val="002060"/>
                </a:solidFill>
              </a:rPr>
              <a:t>  例</a:t>
            </a:r>
            <a:r>
              <a:rPr lang="en-US" altLang="zh-CN" sz="2600" dirty="0" smtClean="0">
                <a:solidFill>
                  <a:srgbClr val="002060"/>
                </a:solidFill>
              </a:rPr>
              <a:t>10</a:t>
            </a:r>
            <a:r>
              <a:rPr lang="zh-CN" altLang="en-US" sz="2600" dirty="0" smtClean="0">
                <a:solidFill>
                  <a:srgbClr val="002060"/>
                </a:solidFill>
              </a:rPr>
              <a:t>：</a:t>
            </a:r>
            <a:r>
              <a:rPr lang="zh-CN" altLang="en-US" sz="2600" dirty="0" smtClean="0">
                <a:solidFill>
                  <a:srgbClr val="002060"/>
                </a:solidFill>
              </a:rPr>
              <a:t>已知：</a:t>
            </a:r>
            <a:r>
              <a:rPr lang="en-US" altLang="zh-CN" sz="2600" dirty="0" err="1" smtClean="0">
                <a:solidFill>
                  <a:srgbClr val="002060"/>
                </a:solidFill>
              </a:rPr>
              <a:t>Sn</a:t>
            </a:r>
            <a:r>
              <a:rPr lang="en-US" altLang="zh-CN" sz="2600" dirty="0" smtClean="0">
                <a:solidFill>
                  <a:srgbClr val="002060"/>
                </a:solidFill>
              </a:rPr>
              <a:t>= 1</a:t>
            </a:r>
            <a:r>
              <a:rPr lang="zh-CN" altLang="en-US" sz="2600" dirty="0" smtClean="0">
                <a:solidFill>
                  <a:srgbClr val="002060"/>
                </a:solidFill>
              </a:rPr>
              <a:t>＋</a:t>
            </a:r>
            <a:r>
              <a:rPr lang="en-US" altLang="zh-CN" sz="2600" dirty="0" smtClean="0">
                <a:solidFill>
                  <a:srgbClr val="002060"/>
                </a:solidFill>
              </a:rPr>
              <a:t>1</a:t>
            </a:r>
            <a:r>
              <a:rPr lang="zh-CN" altLang="en-US" sz="2600" dirty="0" smtClean="0">
                <a:solidFill>
                  <a:srgbClr val="002060"/>
                </a:solidFill>
              </a:rPr>
              <a:t>／</a:t>
            </a:r>
            <a:r>
              <a:rPr lang="en-US" altLang="zh-CN" sz="2600" dirty="0" smtClean="0">
                <a:solidFill>
                  <a:srgbClr val="002060"/>
                </a:solidFill>
              </a:rPr>
              <a:t>2</a:t>
            </a:r>
            <a:r>
              <a:rPr lang="zh-CN" altLang="en-US" sz="2600" dirty="0" smtClean="0">
                <a:solidFill>
                  <a:srgbClr val="002060"/>
                </a:solidFill>
              </a:rPr>
              <a:t>＋</a:t>
            </a:r>
            <a:r>
              <a:rPr lang="en-US" altLang="zh-CN" sz="2600" dirty="0" smtClean="0">
                <a:solidFill>
                  <a:srgbClr val="002060"/>
                </a:solidFill>
              </a:rPr>
              <a:t>1</a:t>
            </a:r>
            <a:r>
              <a:rPr lang="zh-CN" altLang="en-US" sz="2600" dirty="0" smtClean="0">
                <a:solidFill>
                  <a:srgbClr val="002060"/>
                </a:solidFill>
              </a:rPr>
              <a:t>／</a:t>
            </a:r>
            <a:r>
              <a:rPr lang="en-US" altLang="zh-CN" sz="2600" dirty="0" smtClean="0">
                <a:solidFill>
                  <a:srgbClr val="002060"/>
                </a:solidFill>
              </a:rPr>
              <a:t>3</a:t>
            </a:r>
            <a:r>
              <a:rPr lang="zh-CN" altLang="en-US" sz="2600" dirty="0" smtClean="0">
                <a:solidFill>
                  <a:srgbClr val="002060"/>
                </a:solidFill>
              </a:rPr>
              <a:t>＋</a:t>
            </a:r>
            <a:r>
              <a:rPr lang="en-US" altLang="zh-CN" sz="2600" dirty="0" smtClean="0">
                <a:solidFill>
                  <a:srgbClr val="002060"/>
                </a:solidFill>
              </a:rPr>
              <a:t>…</a:t>
            </a:r>
            <a:r>
              <a:rPr lang="zh-CN" altLang="en-US" sz="2600" dirty="0" smtClean="0">
                <a:solidFill>
                  <a:srgbClr val="002060"/>
                </a:solidFill>
              </a:rPr>
              <a:t>＋</a:t>
            </a:r>
            <a:r>
              <a:rPr lang="en-US" altLang="zh-CN" sz="2600" dirty="0" smtClean="0">
                <a:solidFill>
                  <a:srgbClr val="002060"/>
                </a:solidFill>
              </a:rPr>
              <a:t>1</a:t>
            </a:r>
            <a:r>
              <a:rPr lang="zh-CN" altLang="en-US" sz="2600" dirty="0" smtClean="0">
                <a:solidFill>
                  <a:srgbClr val="002060"/>
                </a:solidFill>
              </a:rPr>
              <a:t>／</a:t>
            </a:r>
            <a:r>
              <a:rPr lang="en-US" altLang="zh-CN" sz="2600" dirty="0" smtClean="0">
                <a:solidFill>
                  <a:srgbClr val="002060"/>
                </a:solidFill>
              </a:rPr>
              <a:t>n</a:t>
            </a:r>
            <a:r>
              <a:rPr lang="zh-CN" altLang="en-US" sz="2600" dirty="0" smtClean="0">
                <a:solidFill>
                  <a:srgbClr val="002060"/>
                </a:solidFill>
              </a:rPr>
              <a:t>。显然对于任意一个整数</a:t>
            </a:r>
            <a:r>
              <a:rPr lang="en-US" altLang="zh-CN" sz="2600" dirty="0" smtClean="0">
                <a:solidFill>
                  <a:srgbClr val="002060"/>
                </a:solidFill>
              </a:rPr>
              <a:t>K</a:t>
            </a:r>
            <a:r>
              <a:rPr lang="zh-CN" altLang="en-US" sz="2600" dirty="0" smtClean="0">
                <a:solidFill>
                  <a:srgbClr val="002060"/>
                </a:solidFill>
              </a:rPr>
              <a:t>，当</a:t>
            </a:r>
            <a:r>
              <a:rPr lang="en-US" altLang="zh-CN" sz="2600" dirty="0" smtClean="0">
                <a:solidFill>
                  <a:srgbClr val="002060"/>
                </a:solidFill>
              </a:rPr>
              <a:t>n</a:t>
            </a:r>
            <a:r>
              <a:rPr lang="zh-CN" altLang="en-US" sz="2600" dirty="0" smtClean="0">
                <a:solidFill>
                  <a:srgbClr val="002060"/>
                </a:solidFill>
              </a:rPr>
              <a:t>足够大的时候，</a:t>
            </a:r>
            <a:r>
              <a:rPr lang="en-US" altLang="zh-CN" sz="2600" dirty="0" err="1" smtClean="0">
                <a:solidFill>
                  <a:srgbClr val="002060"/>
                </a:solidFill>
              </a:rPr>
              <a:t>Sn</a:t>
            </a:r>
            <a:r>
              <a:rPr lang="zh-CN" altLang="en-US" sz="2600" dirty="0" smtClean="0">
                <a:solidFill>
                  <a:srgbClr val="002060"/>
                </a:solidFill>
              </a:rPr>
              <a:t>大于</a:t>
            </a:r>
            <a:r>
              <a:rPr lang="en-US" altLang="zh-CN" sz="2600" dirty="0" smtClean="0">
                <a:solidFill>
                  <a:srgbClr val="002060"/>
                </a:solidFill>
              </a:rPr>
              <a:t>K</a:t>
            </a:r>
            <a:r>
              <a:rPr lang="zh-CN" altLang="en-US" sz="2600" dirty="0" smtClean="0">
                <a:solidFill>
                  <a:srgbClr val="002060"/>
                </a:solidFill>
              </a:rPr>
              <a:t>。</a:t>
            </a:r>
          </a:p>
          <a:p>
            <a:pPr>
              <a:buFontTx/>
              <a:buNone/>
              <a:defRPr/>
            </a:pPr>
            <a:r>
              <a:rPr lang="zh-CN" altLang="en-US" sz="2600" dirty="0" smtClean="0">
                <a:solidFill>
                  <a:srgbClr val="002060"/>
                </a:solidFill>
              </a:rPr>
              <a:t>   </a:t>
            </a:r>
            <a:r>
              <a:rPr lang="zh-CN" altLang="en-US" sz="2600" dirty="0" smtClean="0">
                <a:solidFill>
                  <a:srgbClr val="002060"/>
                </a:solidFill>
              </a:rPr>
              <a:t>现</a:t>
            </a:r>
            <a:r>
              <a:rPr lang="zh-CN" altLang="en-US" sz="2600" dirty="0" smtClean="0">
                <a:solidFill>
                  <a:srgbClr val="002060"/>
                </a:solidFill>
              </a:rPr>
              <a:t>给出一个整数</a:t>
            </a:r>
            <a:r>
              <a:rPr lang="en-US" altLang="zh-CN" sz="2600" dirty="0" smtClean="0">
                <a:solidFill>
                  <a:srgbClr val="002060"/>
                </a:solidFill>
              </a:rPr>
              <a:t>K</a:t>
            </a:r>
            <a:r>
              <a:rPr lang="zh-CN" altLang="en-US" sz="2600" dirty="0" smtClean="0">
                <a:solidFill>
                  <a:srgbClr val="002060"/>
                </a:solidFill>
              </a:rPr>
              <a:t>（</a:t>
            </a:r>
            <a:r>
              <a:rPr lang="en-US" altLang="zh-CN" sz="2600" dirty="0" smtClean="0">
                <a:solidFill>
                  <a:srgbClr val="002060"/>
                </a:solidFill>
              </a:rPr>
              <a:t>1&lt;=k&lt;=15</a:t>
            </a:r>
            <a:r>
              <a:rPr lang="zh-CN" altLang="en-US" sz="2600" dirty="0" smtClean="0">
                <a:solidFill>
                  <a:srgbClr val="002060"/>
                </a:solidFill>
              </a:rPr>
              <a:t>），要求计算出一个最小的</a:t>
            </a:r>
            <a:r>
              <a:rPr lang="en-US" altLang="zh-CN" sz="2600" dirty="0" smtClean="0">
                <a:solidFill>
                  <a:srgbClr val="002060"/>
                </a:solidFill>
              </a:rPr>
              <a:t>n</a:t>
            </a:r>
            <a:r>
              <a:rPr lang="zh-CN" altLang="en-US" sz="2600" dirty="0" smtClean="0">
                <a:solidFill>
                  <a:srgbClr val="002060"/>
                </a:solidFill>
              </a:rPr>
              <a:t>；使得</a:t>
            </a:r>
            <a:r>
              <a:rPr lang="en-US" altLang="zh-CN" sz="2600" dirty="0" err="1" smtClean="0">
                <a:solidFill>
                  <a:srgbClr val="002060"/>
                </a:solidFill>
              </a:rPr>
              <a:t>Sn</a:t>
            </a:r>
            <a:r>
              <a:rPr lang="zh-CN" altLang="en-US" sz="2600" dirty="0" smtClean="0">
                <a:solidFill>
                  <a:srgbClr val="002060"/>
                </a:solidFill>
              </a:rPr>
              <a:t>＞</a:t>
            </a:r>
            <a:r>
              <a:rPr lang="en-US" altLang="zh-CN" sz="2600" dirty="0" smtClean="0">
                <a:solidFill>
                  <a:srgbClr val="002060"/>
                </a:solidFill>
              </a:rPr>
              <a:t>K</a:t>
            </a:r>
            <a:r>
              <a:rPr lang="zh-CN" altLang="en-US" sz="2600" dirty="0" smtClean="0">
                <a:solidFill>
                  <a:srgbClr val="002060"/>
                </a:solidFill>
              </a:rPr>
              <a:t>。</a:t>
            </a:r>
            <a:endParaRPr lang="en-US" altLang="zh-CN" sz="26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zh-CN" altLang="en-US" sz="2600" dirty="0" smtClean="0">
                <a:solidFill>
                  <a:srgbClr val="002060"/>
                </a:solidFill>
              </a:rPr>
              <a:t>   样例输入：</a:t>
            </a:r>
            <a:r>
              <a:rPr lang="en-US" altLang="zh-CN" sz="2600" dirty="0" smtClean="0">
                <a:solidFill>
                  <a:srgbClr val="002060"/>
                </a:solidFill>
              </a:rPr>
              <a:t>3</a:t>
            </a:r>
          </a:p>
          <a:p>
            <a:pPr>
              <a:buFontTx/>
              <a:buNone/>
              <a:defRPr/>
            </a:pPr>
            <a:r>
              <a:rPr lang="zh-CN" altLang="en-US" sz="2600" dirty="0" smtClean="0">
                <a:solidFill>
                  <a:srgbClr val="002060"/>
                </a:solidFill>
              </a:rPr>
              <a:t>   样例输出：</a:t>
            </a:r>
            <a:r>
              <a:rPr lang="en-US" altLang="zh-CN" sz="2600" dirty="0" smtClean="0">
                <a:solidFill>
                  <a:srgbClr val="002060"/>
                </a:solidFill>
              </a:rPr>
              <a:t>11</a:t>
            </a:r>
            <a:r>
              <a:rPr lang="zh-CN" altLang="en-US" sz="2600" dirty="0" smtClean="0">
                <a:solidFill>
                  <a:srgbClr val="002060"/>
                </a:solidFill>
              </a:rPr>
              <a:t> </a:t>
            </a:r>
            <a:endParaRPr lang="zh-CN" altLang="en-US" sz="26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endParaRPr lang="zh-CN" altLang="en-US" sz="2600" dirty="0">
              <a:solidFill>
                <a:srgbClr val="002060"/>
              </a:solidFill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509193" y="2874437"/>
            <a:ext cx="7375172" cy="3289296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lnSpc>
                <a:spcPts val="26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int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k,i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=0;</a:t>
            </a:r>
          </a:p>
          <a:p>
            <a:pPr marL="342900" indent="-342900" defTabSz="0" eaLnBrk="0" latinLnBrk="1" hangingPunct="0">
              <a:lnSpc>
                <a:spcPts val="26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cin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&gt;&gt;k;</a:t>
            </a:r>
          </a:p>
          <a:p>
            <a:pPr marL="342900" indent="-342900" defTabSz="0" eaLnBrk="0" latinLnBrk="1" hangingPunct="0">
              <a:lnSpc>
                <a:spcPts val="26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double s=0;</a:t>
            </a:r>
          </a:p>
          <a:p>
            <a:pPr marL="342900" indent="-342900" defTabSz="0" eaLnBrk="0" latinLnBrk="1" hangingPunct="0">
              <a:lnSpc>
                <a:spcPts val="26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do{</a:t>
            </a:r>
          </a:p>
          <a:p>
            <a:pPr marL="342900" indent="-342900" defTabSz="0" eaLnBrk="0" latinLnBrk="1" hangingPunct="0">
              <a:lnSpc>
                <a:spcPts val="26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	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++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i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;</a:t>
            </a:r>
          </a:p>
          <a:p>
            <a:pPr marL="342900" indent="-342900" defTabSz="0" eaLnBrk="0" latinLnBrk="1" hangingPunct="0">
              <a:lnSpc>
                <a:spcPts val="26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  s=s+1.0/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i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;</a:t>
            </a:r>
          </a:p>
          <a:p>
            <a:pPr marL="342900" indent="-342900" defTabSz="0" eaLnBrk="0" latinLnBrk="1" hangingPunct="0">
              <a:lnSpc>
                <a:spcPts val="26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}while(s&lt;=k);</a:t>
            </a:r>
          </a:p>
          <a:p>
            <a:pPr marL="342900" indent="-342900" defTabSz="0" eaLnBrk="0" latinLnBrk="1" hangingPunct="0">
              <a:lnSpc>
                <a:spcPts val="2600"/>
              </a:lnSpc>
              <a:spcBef>
                <a:spcPct val="20000"/>
              </a:spcBef>
              <a:defRPr/>
            </a:pP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  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cout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&lt;&lt;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i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&lt;&lt;</a:t>
            </a:r>
            <a:r>
              <a:rPr lang="en-US" altLang="zh-CN" sz="2800" b="1" kern="0" dirty="0" err="1" smtClean="0">
                <a:latin typeface="宋体" pitchFamily="2" charset="-122"/>
                <a:sym typeface="Gulim" pitchFamily="34" charset="-127"/>
              </a:rPr>
              <a:t>endl</a:t>
            </a:r>
            <a:r>
              <a:rPr lang="en-US" altLang="zh-CN" sz="2800" b="1" kern="0" dirty="0" smtClean="0">
                <a:latin typeface="宋体" pitchFamily="2" charset="-122"/>
                <a:sym typeface="Gulim" pitchFamily="34" charset="-127"/>
              </a:rPr>
              <a:t>;</a:t>
            </a:r>
            <a:endParaRPr lang="en-US" altLang="zh-CN" sz="2800" b="1" kern="0" dirty="0">
              <a:latin typeface="宋体" pitchFamily="2" charset="-122"/>
              <a:sym typeface="Gulim" pitchFamily="34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 bwMode="auto">
          <a:xfrm>
            <a:off x="1952977" y="2211564"/>
            <a:ext cx="10080977" cy="6111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r>
              <a:rPr lang="zh-CN" altLang="en-US" sz="3000" dirty="0" smtClean="0"/>
              <a:t>思考：</a:t>
            </a:r>
            <a:r>
              <a:rPr lang="en-US" altLang="zh-CN" sz="3000" dirty="0" smtClean="0"/>
              <a:t>while</a:t>
            </a:r>
            <a:r>
              <a:rPr lang="zh-CN" altLang="en-US" sz="3000" dirty="0" smtClean="0"/>
              <a:t>，</a:t>
            </a:r>
            <a:r>
              <a:rPr lang="en-US" altLang="zh-CN" sz="3000" dirty="0" smtClean="0"/>
              <a:t>for</a:t>
            </a:r>
            <a:r>
              <a:rPr lang="zh-CN" altLang="en-US" sz="3000" dirty="0" smtClean="0"/>
              <a:t>，</a:t>
            </a:r>
            <a:r>
              <a:rPr lang="en-US" altLang="zh-CN" sz="3000" dirty="0" smtClean="0"/>
              <a:t>do while</a:t>
            </a:r>
            <a:r>
              <a:rPr lang="zh-CN" altLang="en-US" sz="3000" dirty="0" smtClean="0"/>
              <a:t>的适用场景？</a:t>
            </a:r>
          </a:p>
        </p:txBody>
      </p:sp>
      <p:sp>
        <p:nvSpPr>
          <p:cNvPr id="25604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85372" y="1395464"/>
            <a:ext cx="8795657" cy="5254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 dirty="0" smtClean="0"/>
              <a:t>小结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051756" y="2809170"/>
            <a:ext cx="8591551" cy="1657350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en-US" altLang="zh-CN" sz="3200" b="1" kern="0" dirty="0">
                <a:latin typeface="宋体" pitchFamily="2" charset="-122"/>
                <a:sym typeface="Gulim" pitchFamily="34" charset="-127"/>
              </a:rPr>
              <a:t>1.</a:t>
            </a: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利于思路的自然表达；</a:t>
            </a:r>
            <a:endParaRPr lang="en-US" altLang="zh-CN" sz="3200" b="1" kern="0" dirty="0">
              <a:latin typeface="宋体" pitchFamily="2" charset="-122"/>
              <a:sym typeface="Gulim" pitchFamily="34" charset="-127"/>
            </a:endParaRPr>
          </a:p>
          <a:p>
            <a:pPr marL="342900" indent="-342900" defTabSz="0" eaLnBrk="0" latinLnBrk="1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en-US" altLang="zh-CN" sz="3200" b="1" kern="0" dirty="0">
                <a:latin typeface="宋体" pitchFamily="2" charset="-122"/>
                <a:sym typeface="Gulim" pitchFamily="34" charset="-127"/>
              </a:rPr>
              <a:t>2.</a:t>
            </a: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利于代码的简洁表达。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968501" y="4482573"/>
            <a:ext cx="7152217" cy="1836737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 辗转相除求最大公约数？</a:t>
            </a:r>
            <a:endParaRPr lang="en-US" altLang="zh-CN" sz="3200" b="1" kern="0" dirty="0">
              <a:latin typeface="宋体" pitchFamily="2" charset="-122"/>
              <a:sym typeface="Gulim" pitchFamily="34" charset="-127"/>
            </a:endParaRPr>
          </a:p>
          <a:p>
            <a:pPr marL="342900" indent="-342900" defTabSz="0" eaLnBrk="0" latinLnBrk="1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 求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1</a:t>
            </a:r>
            <a:r>
              <a:rPr lang="zh-CN" altLang="en-US" sz="3200" b="1" kern="0" dirty="0" smtClean="0">
                <a:latin typeface="宋体" pitchFamily="2" charset="-122"/>
                <a:sym typeface="Gulim" pitchFamily="34" charset="-127"/>
              </a:rPr>
              <a:t>～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n</a:t>
            </a: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之间的偶数之和？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59199" y="4952675"/>
            <a:ext cx="8432801" cy="1905325"/>
            <a:chOff x="2583543" y="4687045"/>
            <a:chExt cx="9608458" cy="2170956"/>
          </a:xfrm>
        </p:grpSpPr>
        <p:sp>
          <p:nvSpPr>
            <p:cNvPr id="38" name="任意多边形: 形状 37"/>
            <p:cNvSpPr/>
            <p:nvPr/>
          </p:nvSpPr>
          <p:spPr>
            <a:xfrm>
              <a:off x="2583543" y="4687045"/>
              <a:ext cx="9608458" cy="2170955"/>
            </a:xfrm>
            <a:custGeom>
              <a:avLst/>
              <a:gdLst>
                <a:gd name="connsiteX0" fmla="*/ 7908759 w 12206437"/>
                <a:gd name="connsiteY0" fmla="*/ 0 h 2757948"/>
                <a:gd name="connsiteX1" fmla="*/ 12027416 w 12206437"/>
                <a:gd name="connsiteY1" fmla="*/ 671375 h 2757948"/>
                <a:gd name="connsiteX2" fmla="*/ 12206437 w 12206437"/>
                <a:gd name="connsiteY2" fmla="*/ 735988 h 2757948"/>
                <a:gd name="connsiteX3" fmla="*/ 12206437 w 12206437"/>
                <a:gd name="connsiteY3" fmla="*/ 2757948 h 2757948"/>
                <a:gd name="connsiteX4" fmla="*/ 0 w 12206437"/>
                <a:gd name="connsiteY4" fmla="*/ 2757948 h 2757948"/>
                <a:gd name="connsiteX5" fmla="*/ 289231 w 12206437"/>
                <a:gd name="connsiteY5" fmla="*/ 2526534 h 2757948"/>
                <a:gd name="connsiteX6" fmla="*/ 7908759 w 12206437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6437" h="2757948">
                  <a:moveTo>
                    <a:pt x="7908759" y="0"/>
                  </a:moveTo>
                  <a:cubicBezTo>
                    <a:pt x="9355925" y="0"/>
                    <a:pt x="10743153" y="237039"/>
                    <a:pt x="12027416" y="671375"/>
                  </a:cubicBezTo>
                  <a:lnTo>
                    <a:pt x="12206437" y="735988"/>
                  </a:lnTo>
                  <a:lnTo>
                    <a:pt x="12206437" y="2757948"/>
                  </a:lnTo>
                  <a:lnTo>
                    <a:pt x="0" y="2757948"/>
                  </a:lnTo>
                  <a:lnTo>
                    <a:pt x="289231" y="2526534"/>
                  </a:lnTo>
                  <a:cubicBezTo>
                    <a:pt x="2359846" y="948155"/>
                    <a:pt x="5014426" y="0"/>
                    <a:pt x="7908759" y="0"/>
                  </a:cubicBezTo>
                  <a:close/>
                </a:path>
              </a:pathLst>
            </a:custGeom>
            <a:solidFill>
              <a:srgbClr val="CD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3788228" y="4757345"/>
              <a:ext cx="8403771" cy="2100656"/>
            </a:xfrm>
            <a:custGeom>
              <a:avLst/>
              <a:gdLst>
                <a:gd name="connsiteX0" fmla="*/ 7349028 w 11033296"/>
                <a:gd name="connsiteY0" fmla="*/ 0 h 2757948"/>
                <a:gd name="connsiteX1" fmla="*/ 10739884 w 11033296"/>
                <a:gd name="connsiteY1" fmla="*/ 523353 h 2757948"/>
                <a:gd name="connsiteX2" fmla="*/ 11033296 w 11033296"/>
                <a:gd name="connsiteY2" fmla="*/ 623647 h 2757948"/>
                <a:gd name="connsiteX3" fmla="*/ 11033296 w 11033296"/>
                <a:gd name="connsiteY3" fmla="*/ 2757948 h 2757948"/>
                <a:gd name="connsiteX4" fmla="*/ 0 w 11033296"/>
                <a:gd name="connsiteY4" fmla="*/ 2757948 h 2757948"/>
                <a:gd name="connsiteX5" fmla="*/ 236016 w 11033296"/>
                <a:gd name="connsiteY5" fmla="*/ 2553505 h 2757948"/>
                <a:gd name="connsiteX6" fmla="*/ 7349028 w 11033296"/>
                <a:gd name="connsiteY6" fmla="*/ 0 h 275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3296" h="2757948">
                  <a:moveTo>
                    <a:pt x="7349028" y="0"/>
                  </a:moveTo>
                  <a:cubicBezTo>
                    <a:pt x="8531123" y="0"/>
                    <a:pt x="9670377" y="183420"/>
                    <a:pt x="10739884" y="523353"/>
                  </a:cubicBezTo>
                  <a:lnTo>
                    <a:pt x="11033296" y="623647"/>
                  </a:lnTo>
                  <a:lnTo>
                    <a:pt x="11033296" y="2757948"/>
                  </a:lnTo>
                  <a:lnTo>
                    <a:pt x="0" y="2757948"/>
                  </a:lnTo>
                  <a:lnTo>
                    <a:pt x="236016" y="2553505"/>
                  </a:lnTo>
                  <a:cubicBezTo>
                    <a:pt x="2168985" y="958277"/>
                    <a:pt x="4647099" y="0"/>
                    <a:pt x="73490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endParaRPr>
            </a:p>
          </p:txBody>
        </p:sp>
      </p:grpSp>
      <p:sp>
        <p:nvSpPr>
          <p:cNvPr id="45" name="任意多边形: 形状 44"/>
          <p:cNvSpPr/>
          <p:nvPr/>
        </p:nvSpPr>
        <p:spPr>
          <a:xfrm>
            <a:off x="6134821" y="1"/>
            <a:ext cx="6057179" cy="5021942"/>
          </a:xfrm>
          <a:custGeom>
            <a:avLst/>
            <a:gdLst>
              <a:gd name="connsiteX0" fmla="*/ 90770 w 5447070"/>
              <a:gd name="connsiteY0" fmla="*/ 0 h 4100053"/>
              <a:gd name="connsiteX1" fmla="*/ 5447070 w 5447070"/>
              <a:gd name="connsiteY1" fmla="*/ 0 h 4100053"/>
              <a:gd name="connsiteX2" fmla="*/ 5447070 w 5447070"/>
              <a:gd name="connsiteY2" fmla="*/ 3348492 h 4100053"/>
              <a:gd name="connsiteX3" fmla="*/ 5204388 w 5447070"/>
              <a:gd name="connsiteY3" fmla="*/ 3529966 h 4100053"/>
              <a:gd name="connsiteX4" fmla="*/ 3338051 w 5447070"/>
              <a:gd name="connsiteY4" fmla="*/ 4100053 h 4100053"/>
              <a:gd name="connsiteX5" fmla="*/ 0 w 5447070"/>
              <a:gd name="connsiteY5" fmla="*/ 762001 h 4100053"/>
              <a:gd name="connsiteX6" fmla="*/ 67817 w 5447070"/>
              <a:gd name="connsiteY6" fmla="*/ 89268 h 410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7070" h="4100053">
                <a:moveTo>
                  <a:pt x="90770" y="0"/>
                </a:moveTo>
                <a:lnTo>
                  <a:pt x="5447070" y="0"/>
                </a:lnTo>
                <a:lnTo>
                  <a:pt x="5447070" y="3348492"/>
                </a:lnTo>
                <a:lnTo>
                  <a:pt x="5204388" y="3529966"/>
                </a:lnTo>
                <a:cubicBezTo>
                  <a:pt x="4671631" y="3889889"/>
                  <a:pt x="4029384" y="4100053"/>
                  <a:pt x="3338051" y="4100053"/>
                </a:cubicBezTo>
                <a:cubicBezTo>
                  <a:pt x="1494498" y="4100053"/>
                  <a:pt x="0" y="2605556"/>
                  <a:pt x="0" y="762001"/>
                </a:cubicBezTo>
                <a:cubicBezTo>
                  <a:pt x="0" y="531557"/>
                  <a:pt x="23351" y="306567"/>
                  <a:pt x="67817" y="89268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pic>
        <p:nvPicPr>
          <p:cNvPr id="21" name="图片 20" descr="C:\Users\Administrator\Desktop\未标题-1.jpg未标题-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2285" y="11113"/>
            <a:ext cx="4039235" cy="4081780"/>
          </a:xfrm>
          <a:custGeom>
            <a:avLst/>
            <a:gdLst>
              <a:gd name="connsiteX0" fmla="*/ 387845 w 1852694"/>
              <a:gd name="connsiteY0" fmla="*/ 0 h 2664440"/>
              <a:gd name="connsiteX1" fmla="*/ 1852694 w 1852694"/>
              <a:gd name="connsiteY1" fmla="*/ 0 h 2664440"/>
              <a:gd name="connsiteX2" fmla="*/ 1852694 w 1852694"/>
              <a:gd name="connsiteY2" fmla="*/ 2645166 h 2664440"/>
              <a:gd name="connsiteX3" fmla="*/ 1781065 w 1852694"/>
              <a:gd name="connsiteY3" fmla="*/ 2656098 h 2664440"/>
              <a:gd name="connsiteX4" fmla="*/ 1615854 w 1852694"/>
              <a:gd name="connsiteY4" fmla="*/ 2664440 h 2664440"/>
              <a:gd name="connsiteX5" fmla="*/ 0 w 1852694"/>
              <a:gd name="connsiteY5" fmla="*/ 1048587 h 2664440"/>
              <a:gd name="connsiteX6" fmla="*/ 368983 w 1852694"/>
              <a:gd name="connsiteY6" fmla="*/ 20754 h 266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2694" h="2664440">
                <a:moveTo>
                  <a:pt x="387845" y="0"/>
                </a:moveTo>
                <a:lnTo>
                  <a:pt x="1852694" y="0"/>
                </a:lnTo>
                <a:lnTo>
                  <a:pt x="1852694" y="2645166"/>
                </a:lnTo>
                <a:lnTo>
                  <a:pt x="1781065" y="2656098"/>
                </a:lnTo>
                <a:cubicBezTo>
                  <a:pt x="1726745" y="2661614"/>
                  <a:pt x="1671630" y="2664440"/>
                  <a:pt x="1615854" y="2664440"/>
                </a:cubicBezTo>
                <a:cubicBezTo>
                  <a:pt x="723443" y="2664440"/>
                  <a:pt x="0" y="1940998"/>
                  <a:pt x="0" y="1048587"/>
                </a:cubicBezTo>
                <a:cubicBezTo>
                  <a:pt x="0" y="658157"/>
                  <a:pt x="138472" y="300069"/>
                  <a:pt x="368983" y="20754"/>
                </a:cubicBezTo>
                <a:close/>
              </a:path>
            </a:pathLst>
          </a:custGeom>
        </p:spPr>
      </p:pic>
      <p:sp>
        <p:nvSpPr>
          <p:cNvPr id="23" name="文本框 22"/>
          <p:cNvSpPr txBox="1"/>
          <p:nvPr/>
        </p:nvSpPr>
        <p:spPr>
          <a:xfrm>
            <a:off x="803275" y="2609850"/>
            <a:ext cx="64833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latin typeface="汉仪大黑简" panose="02010609000101010101" charset="-122"/>
                <a:ea typeface="汉仪大黑简" panose="02010609000101010101" charset="-122"/>
                <a:cs typeface="汉仪大黑简" panose="02010609000101010101" charset="-122"/>
                <a:sym typeface="字魂36号-正文宋楷" panose="02000000000000000000" pitchFamily="2" charset="-122"/>
              </a:rPr>
              <a:t>谢 谢</a:t>
            </a:r>
            <a:endParaRPr lang="zh-CN" altLang="en-US" sz="6000" b="1" dirty="0">
              <a:latin typeface="汉仪大黑简" panose="02010609000101010101" charset="-122"/>
              <a:ea typeface="汉仪大黑简" panose="02010609000101010101" charset="-122"/>
              <a:cs typeface="汉仪大黑简" panose="02010609000101010101" charset="-122"/>
              <a:sym typeface="字魂36号-正文宋楷" panose="02000000000000000000" pitchFamily="2" charset="-122"/>
            </a:endParaRPr>
          </a:p>
        </p:txBody>
      </p:sp>
      <p:pic>
        <p:nvPicPr>
          <p:cNvPr id="8" name="纯音乐 - 情书 - loveletter to you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120089" y="-1092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未标题-1.jpg未标题-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078607" y="-1002617"/>
            <a:ext cx="5475605" cy="5533009"/>
          </a:xfrm>
          <a:custGeom>
            <a:avLst/>
            <a:gdLst>
              <a:gd name="connsiteX0" fmla="*/ 1997166 w 3994332"/>
              <a:gd name="connsiteY0" fmla="*/ 0 h 3994332"/>
              <a:gd name="connsiteX1" fmla="*/ 3994332 w 3994332"/>
              <a:gd name="connsiteY1" fmla="*/ 1997166 h 3994332"/>
              <a:gd name="connsiteX2" fmla="*/ 1997166 w 3994332"/>
              <a:gd name="connsiteY2" fmla="*/ 3994332 h 3994332"/>
              <a:gd name="connsiteX3" fmla="*/ 0 w 3994332"/>
              <a:gd name="connsiteY3" fmla="*/ 1997166 h 3994332"/>
              <a:gd name="connsiteX4" fmla="*/ 1997166 w 3994332"/>
              <a:gd name="connsiteY4" fmla="*/ 0 h 399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332" h="3994332">
                <a:moveTo>
                  <a:pt x="1997166" y="0"/>
                </a:moveTo>
                <a:cubicBezTo>
                  <a:pt x="3100170" y="0"/>
                  <a:pt x="3994332" y="894162"/>
                  <a:pt x="3994332" y="1997166"/>
                </a:cubicBezTo>
                <a:cubicBezTo>
                  <a:pt x="3994332" y="3100170"/>
                  <a:pt x="3100170" y="3994332"/>
                  <a:pt x="1997166" y="3994332"/>
                </a:cubicBezTo>
                <a:cubicBezTo>
                  <a:pt x="894162" y="3994332"/>
                  <a:pt x="0" y="3100170"/>
                  <a:pt x="0" y="1997166"/>
                </a:cubicBezTo>
                <a:cubicBezTo>
                  <a:pt x="0" y="894162"/>
                  <a:pt x="894162" y="0"/>
                  <a:pt x="1997166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738772" y="1683333"/>
            <a:ext cx="3365863" cy="3365863"/>
          </a:xfrm>
          <a:prstGeom prst="ellipse">
            <a:avLst/>
          </a:pr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51756" y="2437016"/>
            <a:ext cx="3547527" cy="20928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r" defTabSz="1219200">
              <a:defRPr sz="80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0" i="0" u="none" strike="noStrike" kern="0" cap="none" spc="4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01</a:t>
            </a:r>
            <a:endParaRPr kumimoji="0" lang="zh-CN" altLang="en-US" sz="13000" i="0" u="none" strike="noStrike" kern="0" cap="none" spc="4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9107" y="2683525"/>
            <a:ext cx="28937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 b="1">
                <a:solidFill>
                  <a:schemeClr val="bg1"/>
                </a:solidFill>
                <a:latin typeface="方正黑体简体"/>
              </a:defRPr>
            </a:lvl1pPr>
          </a:lstStyle>
          <a:p>
            <a:pPr>
              <a:defRPr/>
            </a:pPr>
            <a:r>
              <a:rPr lang="en-US" altLang="zh-CN" sz="6000" dirty="0" smtClean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for</a:t>
            </a:r>
            <a:r>
              <a:rPr lang="zh-CN" altLang="en-US" sz="6000" dirty="0" smtClean="0">
                <a:solidFill>
                  <a:srgbClr val="CD3132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字魂36号-正文宋楷" panose="02000000000000000000" pitchFamily="2" charset="-122"/>
              </a:rPr>
              <a:t>循环</a:t>
            </a:r>
            <a:endParaRPr lang="zh-CN" altLang="en-US" sz="6000" dirty="0">
              <a:solidFill>
                <a:srgbClr val="CD3132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  <p:sp>
        <p:nvSpPr>
          <p:cNvPr id="20" name="任意多边形: 形状 19"/>
          <p:cNvSpPr/>
          <p:nvPr/>
        </p:nvSpPr>
        <p:spPr>
          <a:xfrm rot="20822985" flipH="1" flipV="1">
            <a:off x="3999432" y="3703761"/>
            <a:ext cx="12206437" cy="2757948"/>
          </a:xfrm>
          <a:custGeom>
            <a:avLst/>
            <a:gdLst>
              <a:gd name="connsiteX0" fmla="*/ 12206436 w 12206437"/>
              <a:gd name="connsiteY0" fmla="*/ 735988 h 2757948"/>
              <a:gd name="connsiteX1" fmla="*/ 12206437 w 12206437"/>
              <a:gd name="connsiteY1" fmla="*/ 735988 h 2757948"/>
              <a:gd name="connsiteX2" fmla="*/ 12206437 w 12206437"/>
              <a:gd name="connsiteY2" fmla="*/ 2757948 h 2757948"/>
              <a:gd name="connsiteX3" fmla="*/ 12206436 w 12206437"/>
              <a:gd name="connsiteY3" fmla="*/ 2757948 h 2757948"/>
              <a:gd name="connsiteX4" fmla="*/ 7908759 w 12206437"/>
              <a:gd name="connsiteY4" fmla="*/ 0 h 2757948"/>
              <a:gd name="connsiteX5" fmla="*/ 8227635 w 12206437"/>
              <a:gd name="connsiteY5" fmla="*/ 6518 h 2757948"/>
              <a:gd name="connsiteX6" fmla="*/ 8018258 w 12206437"/>
              <a:gd name="connsiteY6" fmla="*/ 11152 h 2757948"/>
              <a:gd name="connsiteX7" fmla="*/ 1409156 w 12206437"/>
              <a:gd name="connsiteY7" fmla="*/ 2553505 h 2757948"/>
              <a:gd name="connsiteX8" fmla="*/ 1173140 w 12206437"/>
              <a:gd name="connsiteY8" fmla="*/ 2757948 h 2757948"/>
              <a:gd name="connsiteX9" fmla="*/ 0 w 12206437"/>
              <a:gd name="connsiteY9" fmla="*/ 2757948 h 2757948"/>
              <a:gd name="connsiteX10" fmla="*/ 289231 w 12206437"/>
              <a:gd name="connsiteY10" fmla="*/ 2526534 h 2757948"/>
              <a:gd name="connsiteX11" fmla="*/ 7908759 w 12206437"/>
              <a:gd name="connsiteY11" fmla="*/ 0 h 27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06437" h="2757948">
                <a:moveTo>
                  <a:pt x="12206436" y="735988"/>
                </a:moveTo>
                <a:lnTo>
                  <a:pt x="12206437" y="735988"/>
                </a:lnTo>
                <a:lnTo>
                  <a:pt x="12206437" y="2757948"/>
                </a:lnTo>
                <a:lnTo>
                  <a:pt x="12206436" y="2757948"/>
                </a:lnTo>
                <a:close/>
                <a:moveTo>
                  <a:pt x="7908759" y="0"/>
                </a:moveTo>
                <a:lnTo>
                  <a:pt x="8227635" y="6518"/>
                </a:lnTo>
                <a:lnTo>
                  <a:pt x="8018258" y="11152"/>
                </a:lnTo>
                <a:cubicBezTo>
                  <a:pt x="5512605" y="122273"/>
                  <a:pt x="3221315" y="1057979"/>
                  <a:pt x="1409156" y="2553505"/>
                </a:cubicBezTo>
                <a:lnTo>
                  <a:pt x="1173140" y="2757948"/>
                </a:lnTo>
                <a:lnTo>
                  <a:pt x="0" y="2757948"/>
                </a:lnTo>
                <a:lnTo>
                  <a:pt x="289231" y="2526534"/>
                </a:lnTo>
                <a:cubicBezTo>
                  <a:pt x="2359846" y="948155"/>
                  <a:pt x="5014426" y="0"/>
                  <a:pt x="7908759" y="0"/>
                </a:cubicBezTo>
                <a:close/>
              </a:path>
            </a:pathLst>
          </a:custGeom>
          <a:solidFill>
            <a:srgbClr val="CD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36号-正文宋楷" panose="02000000000000000000" pitchFamily="2" charset="-122"/>
              <a:ea typeface="字魂36号-正文宋楷" panose="02000000000000000000" pitchFamily="2" charset="-122"/>
              <a:sym typeface="字魂36号-正文宋楷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819251" y="1397076"/>
            <a:ext cx="9921320" cy="5254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for</a:t>
            </a:r>
            <a:r>
              <a:rPr lang="zh-CN" altLang="en-US" dirty="0" smtClean="0">
                <a:solidFill>
                  <a:srgbClr val="002060"/>
                </a:solidFill>
              </a:rPr>
              <a:t>循环</a:t>
            </a:r>
          </a:p>
        </p:txBody>
      </p:sp>
      <p:sp>
        <p:nvSpPr>
          <p:cNvPr id="7" name="文本框 3"/>
          <p:cNvSpPr txBox="1"/>
          <p:nvPr/>
        </p:nvSpPr>
        <p:spPr>
          <a:xfrm>
            <a:off x="902305" y="2134635"/>
            <a:ext cx="9083524" cy="3970318"/>
          </a:xfrm>
          <a:prstGeom prst="rect">
            <a:avLst/>
          </a:prstGeom>
          <a:noFill/>
          <a:ln w="28575" cmpd="thickThin">
            <a:noFill/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Gulim" pitchFamily="34" charset="-127"/>
              </a:rPr>
              <a:t>for (</a:t>
            </a:r>
            <a:r>
              <a:rPr lang="zh-CN" altLang="zh-CN" sz="2400" b="1" dirty="0">
                <a:latin typeface="黑体" pitchFamily="49" charset="-122"/>
                <a:ea typeface="黑体" pitchFamily="49" charset="-122"/>
                <a:sym typeface="Gulim" pitchFamily="34" charset="-127"/>
              </a:rPr>
              <a:t>控制变量初始化表达式</a:t>
            </a:r>
            <a:r>
              <a:rPr lang="en-US" altLang="zh-CN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Gulim" pitchFamily="34" charset="-127"/>
              </a:rPr>
              <a:t>;</a:t>
            </a:r>
            <a:r>
              <a:rPr lang="zh-CN" altLang="zh-CN" sz="2400" b="1" dirty="0">
                <a:latin typeface="黑体" pitchFamily="49" charset="-122"/>
                <a:ea typeface="黑体" pitchFamily="49" charset="-122"/>
                <a:sym typeface="Gulim" pitchFamily="34" charset="-127"/>
              </a:rPr>
              <a:t>条件表达式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Gulim" pitchFamily="34" charset="-127"/>
              </a:rPr>
              <a:t>;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  <a:sym typeface="Gulim" pitchFamily="34" charset="-127"/>
              </a:rPr>
              <a:t>调整</a:t>
            </a:r>
            <a:r>
              <a:rPr lang="zh-CN" altLang="zh-CN" sz="2400" b="1" dirty="0" smtClean="0">
                <a:latin typeface="黑体" pitchFamily="49" charset="-122"/>
                <a:ea typeface="黑体" pitchFamily="49" charset="-122"/>
                <a:sym typeface="Gulim" pitchFamily="34" charset="-127"/>
              </a:rPr>
              <a:t>表达式</a:t>
            </a: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Gulim" pitchFamily="34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Gulim" pitchFamily="34" charset="-127"/>
              </a:rPr>
              <a:t>{</a:t>
            </a:r>
            <a:r>
              <a:rPr lang="zh-CN" altLang="zh-CN" sz="2800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sym typeface="Gulim" pitchFamily="34" charset="-127"/>
              </a:rPr>
              <a:t> 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  <a:sym typeface="Gulim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sym typeface="Gulim" pitchFamily="34" charset="-127"/>
              </a:rPr>
              <a:t>  </a:t>
            </a:r>
            <a:r>
              <a:rPr lang="zh-CN" altLang="zh-CN" sz="2800" b="1" dirty="0">
                <a:latin typeface="黑体" pitchFamily="49" charset="-122"/>
                <a:ea typeface="黑体" pitchFamily="49" charset="-122"/>
                <a:sym typeface="Gulim" pitchFamily="34" charset="-127"/>
              </a:rPr>
              <a:t>语句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  <a:sym typeface="Gulim" pitchFamily="34" charset="-127"/>
              </a:rPr>
              <a:t>1;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latin typeface="黑体" pitchFamily="49" charset="-122"/>
                <a:ea typeface="黑体" pitchFamily="49" charset="-122"/>
                <a:sym typeface="Gulim" pitchFamily="34" charset="-127"/>
              </a:rPr>
              <a:t>  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  <a:sym typeface="Gulim" pitchFamily="34" charset="-127"/>
              </a:rPr>
              <a:t>语句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  <a:sym typeface="Gulim" pitchFamily="34" charset="-127"/>
              </a:rPr>
              <a:t>2;</a:t>
            </a:r>
            <a:endParaRPr lang="zh-CN" altLang="zh-CN" sz="2800" b="1" dirty="0">
              <a:latin typeface="黑体" pitchFamily="49" charset="-122"/>
              <a:ea typeface="黑体" pitchFamily="49" charset="-122"/>
              <a:sym typeface="Gulim" pitchFamily="34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2800" b="1" dirty="0">
                <a:latin typeface="黑体" pitchFamily="49" charset="-122"/>
                <a:ea typeface="黑体" pitchFamily="49" charset="-122"/>
                <a:sym typeface="Gulim" pitchFamily="34" charset="-127"/>
              </a:rPr>
              <a:t>  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  <a:sym typeface="Gulim" pitchFamily="34" charset="-127"/>
              </a:rPr>
              <a:t>...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Gulim" pitchFamily="34" charset="-127"/>
              </a:rPr>
              <a:t>}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25710" y="1308452"/>
            <a:ext cx="9797147" cy="1513770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例</a:t>
            </a:r>
            <a:r>
              <a:rPr lang="en-US" altLang="zh-CN" dirty="0" smtClean="0">
                <a:solidFill>
                  <a:srgbClr val="002060"/>
                </a:solidFill>
              </a:rPr>
              <a:t>1</a:t>
            </a:r>
            <a:r>
              <a:rPr lang="zh-CN" altLang="en-US" dirty="0" smtClean="0">
                <a:solidFill>
                  <a:srgbClr val="002060"/>
                </a:solidFill>
              </a:rPr>
              <a:t>：输入正整数</a:t>
            </a:r>
            <a:r>
              <a:rPr lang="en-US" altLang="zh-CN" dirty="0" smtClean="0">
                <a:solidFill>
                  <a:srgbClr val="002060"/>
                </a:solidFill>
              </a:rPr>
              <a:t>n(0&lt;n&lt;=100)</a:t>
            </a:r>
            <a:r>
              <a:rPr lang="zh-CN" altLang="en-US" dirty="0" smtClean="0">
                <a:solidFill>
                  <a:srgbClr val="002060"/>
                </a:solidFill>
              </a:rPr>
              <a:t>，输出一行星号。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样例输入：</a:t>
            </a:r>
            <a:r>
              <a:rPr lang="en-US" altLang="zh-CN" dirty="0" smtClean="0">
                <a:solidFill>
                  <a:srgbClr val="002060"/>
                </a:solidFill>
              </a:rPr>
              <a:t>5</a:t>
            </a:r>
          </a:p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样例输出：</a:t>
            </a:r>
            <a:r>
              <a:rPr lang="en-US" altLang="zh-CN" dirty="0" smtClean="0">
                <a:solidFill>
                  <a:srgbClr val="002060"/>
                </a:solidFill>
              </a:rPr>
              <a:t>*****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373717" y="2945165"/>
            <a:ext cx="5060950" cy="3060523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cin&gt;&gt;n; 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for(int </a:t>
            </a: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i=1;i&lt;=n;++i)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solidFill>
                  <a:srgbClr val="FF0000"/>
                </a:solidFill>
                <a:latin typeface="宋体" pitchFamily="2" charset="-122"/>
                <a:sym typeface="Gulim" pitchFamily="34" charset="-127"/>
              </a:rPr>
              <a:t>{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  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 cout&lt;&lt;"*";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solidFill>
                  <a:srgbClr val="FF0000"/>
                </a:solidFill>
                <a:latin typeface="宋体" pitchFamily="2" charset="-122"/>
                <a:sym typeface="Gulim" pitchFamily="34" charset="-127"/>
              </a:rPr>
              <a:t>}</a:t>
            </a:r>
            <a:r>
              <a:rPr lang="nn-NO" altLang="zh-CN" sz="3200" b="1" kern="0" dirty="0">
                <a:solidFill>
                  <a:srgbClr val="FF0000"/>
                </a:solidFill>
                <a:latin typeface="宋体" pitchFamily="2" charset="-122"/>
                <a:sym typeface="Gulim" pitchFamily="34" charset="-127"/>
              </a:rPr>
              <a:t>	</a:t>
            </a:r>
            <a:endParaRPr lang="zh-CN" altLang="en-US" sz="3200" b="1" kern="0" dirty="0">
              <a:solidFill>
                <a:srgbClr val="FF0000"/>
              </a:solidFill>
              <a:latin typeface="宋体" pitchFamily="2" charset="-122"/>
              <a:sym typeface="Gulim" pitchFamily="34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80571" y="1235881"/>
            <a:ext cx="10900229" cy="1579891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例</a:t>
            </a:r>
            <a:r>
              <a:rPr lang="en-US" altLang="zh-CN" dirty="0" smtClean="0">
                <a:solidFill>
                  <a:srgbClr val="002060"/>
                </a:solidFill>
              </a:rPr>
              <a:t>2</a:t>
            </a:r>
            <a:r>
              <a:rPr lang="zh-CN" altLang="en-US" dirty="0" smtClean="0">
                <a:solidFill>
                  <a:srgbClr val="002060"/>
                </a:solidFill>
              </a:rPr>
              <a:t>：输入正整数</a:t>
            </a:r>
            <a:r>
              <a:rPr lang="en-US" altLang="zh-CN" dirty="0" smtClean="0">
                <a:solidFill>
                  <a:srgbClr val="002060"/>
                </a:solidFill>
              </a:rPr>
              <a:t>n(0&lt;n&lt;=10^3)</a:t>
            </a:r>
            <a:r>
              <a:rPr lang="zh-CN" altLang="en-US" dirty="0" smtClean="0">
                <a:solidFill>
                  <a:srgbClr val="002060"/>
                </a:solidFill>
              </a:rPr>
              <a:t>，输出</a:t>
            </a:r>
            <a:r>
              <a:rPr lang="en-US" altLang="zh-CN" dirty="0" smtClean="0">
                <a:solidFill>
                  <a:srgbClr val="002060"/>
                </a:solidFill>
              </a:rPr>
              <a:t>n</a:t>
            </a:r>
            <a:r>
              <a:rPr lang="zh-CN" altLang="en-US" dirty="0" smtClean="0">
                <a:solidFill>
                  <a:srgbClr val="002060"/>
                </a:solidFill>
              </a:rPr>
              <a:t>以内（含</a:t>
            </a:r>
            <a:r>
              <a:rPr lang="en-US" altLang="zh-CN" dirty="0" smtClean="0">
                <a:solidFill>
                  <a:srgbClr val="002060"/>
                </a:solidFill>
              </a:rPr>
              <a:t>n</a:t>
            </a:r>
            <a:r>
              <a:rPr lang="zh-CN" altLang="en-US" dirty="0" smtClean="0">
                <a:solidFill>
                  <a:srgbClr val="002060"/>
                </a:solidFill>
              </a:rPr>
              <a:t>）偶数的个数。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样例输入：</a:t>
            </a:r>
            <a:r>
              <a:rPr lang="en-US" altLang="zh-CN" dirty="0" smtClean="0">
                <a:solidFill>
                  <a:srgbClr val="002060"/>
                </a:solidFill>
              </a:rPr>
              <a:t>10</a:t>
            </a:r>
          </a:p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样例输出：</a:t>
            </a:r>
            <a:r>
              <a:rPr lang="en-US" altLang="zh-CN" dirty="0" smtClean="0">
                <a:solidFill>
                  <a:srgbClr val="002060"/>
                </a:solidFill>
              </a:rPr>
              <a:t>5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26937" y="2835490"/>
            <a:ext cx="8631463" cy="3550795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int 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n;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cin&gt;&gt;n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int cnt=0;</a:t>
            </a:r>
            <a:endParaRPr lang="nn-NO" altLang="zh-CN" sz="3200" b="1" kern="0" dirty="0" smtClean="0">
              <a:latin typeface="宋体" pitchFamily="2" charset="-122"/>
              <a:sym typeface="Gulim" pitchFamily="34" charset="-127"/>
            </a:endParaRP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for(int </a:t>
            </a: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i=1;i&lt;=n;++i)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  if(i%2==0) 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cnt++;</a:t>
            </a:r>
            <a:endParaRPr lang="nn-NO" altLang="zh-CN" sz="3200" b="1" kern="0" dirty="0">
              <a:latin typeface="宋体" pitchFamily="2" charset="-122"/>
              <a:sym typeface="Gulim" pitchFamily="34" charset="-127"/>
            </a:endParaRP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cout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&lt;&lt;cnt&lt;&lt;endl</a:t>
            </a: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;	</a:t>
            </a:r>
            <a:endParaRPr lang="zh-CN" altLang="en-US" sz="3200" b="1" kern="0" dirty="0">
              <a:latin typeface="宋体" pitchFamily="2" charset="-122"/>
              <a:sym typeface="Gulim" pitchFamily="34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48295" y="1195566"/>
            <a:ext cx="10456733" cy="1649234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例</a:t>
            </a:r>
            <a:r>
              <a:rPr lang="en-US" altLang="zh-CN" dirty="0" smtClean="0">
                <a:solidFill>
                  <a:srgbClr val="002060"/>
                </a:solidFill>
              </a:rPr>
              <a:t>3</a:t>
            </a:r>
            <a:r>
              <a:rPr lang="zh-CN" altLang="en-US" dirty="0" smtClean="0">
                <a:solidFill>
                  <a:srgbClr val="002060"/>
                </a:solidFill>
              </a:rPr>
              <a:t>：输入正整数</a:t>
            </a:r>
            <a:r>
              <a:rPr lang="en-US" altLang="zh-CN" dirty="0" smtClean="0">
                <a:solidFill>
                  <a:srgbClr val="002060"/>
                </a:solidFill>
              </a:rPr>
              <a:t>n(0&lt;n&lt;=100)</a:t>
            </a:r>
            <a:r>
              <a:rPr lang="zh-CN" altLang="en-US" dirty="0" smtClean="0">
                <a:solidFill>
                  <a:srgbClr val="002060"/>
                </a:solidFill>
              </a:rPr>
              <a:t>，计算</a:t>
            </a:r>
            <a:r>
              <a:rPr lang="en-US" altLang="zh-CN" dirty="0" smtClean="0">
                <a:solidFill>
                  <a:srgbClr val="002060"/>
                </a:solidFill>
              </a:rPr>
              <a:t>1+2+……+n</a:t>
            </a:r>
            <a:r>
              <a:rPr lang="zh-CN" altLang="en-US" dirty="0" smtClean="0">
                <a:solidFill>
                  <a:srgbClr val="002060"/>
                </a:solidFill>
              </a:rPr>
              <a:t>并输出。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样例输入：</a:t>
            </a:r>
            <a:r>
              <a:rPr lang="en-US" altLang="zh-CN" dirty="0" smtClean="0">
                <a:solidFill>
                  <a:srgbClr val="002060"/>
                </a:solidFill>
              </a:rPr>
              <a:t>10</a:t>
            </a:r>
          </a:p>
          <a:p>
            <a:pPr>
              <a:buFontTx/>
              <a:buNone/>
              <a:defRPr/>
            </a:pPr>
            <a:r>
              <a:rPr lang="zh-CN" altLang="en-US" dirty="0" smtClean="0">
                <a:solidFill>
                  <a:srgbClr val="002060"/>
                </a:solidFill>
              </a:rPr>
              <a:t>样例输出：</a:t>
            </a:r>
            <a:r>
              <a:rPr lang="en-US" altLang="zh-CN" dirty="0" smtClean="0">
                <a:solidFill>
                  <a:srgbClr val="002060"/>
                </a:solidFill>
              </a:rPr>
              <a:t>55</a:t>
            </a:r>
            <a:endParaRPr lang="zh-CN" altLang="en-US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193095" y="2822222"/>
            <a:ext cx="5497991" cy="3636635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int 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n;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cin&gt;&gt;n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int s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=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0;</a:t>
            </a:r>
            <a:endParaRPr lang="nn-NO" altLang="zh-CN" sz="3200" b="1" kern="0" dirty="0">
              <a:latin typeface="宋体" pitchFamily="2" charset="-122"/>
              <a:sym typeface="Gulim" pitchFamily="34" charset="-127"/>
            </a:endParaRP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for(int </a:t>
            </a: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i=1;i&lt;=n;++i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)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	</a:t>
            </a: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s=</a:t>
            </a:r>
            <a:r>
              <a:rPr lang="en-US" altLang="zh-CN" sz="3200" b="1" kern="0" dirty="0" smtClean="0">
                <a:latin typeface="宋体" pitchFamily="2" charset="-122"/>
                <a:sym typeface="Gulim" pitchFamily="34" charset="-127"/>
              </a:rPr>
              <a:t>s+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i;</a:t>
            </a:r>
          </a:p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cout&lt;&lt;s&lt;&lt;endl;</a:t>
            </a:r>
            <a:endParaRPr lang="nn-NO" altLang="zh-CN" sz="3200" b="1" kern="0" dirty="0">
              <a:latin typeface="宋体" pitchFamily="2" charset="-122"/>
              <a:sym typeface="Gulim" pitchFamily="34" charset="-127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673649" y="5115404"/>
            <a:ext cx="4387849" cy="57097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宋体" pitchFamily="2" charset="-122"/>
                <a:sym typeface="Gulim" pitchFamily="34" charset="-127"/>
              </a:rPr>
              <a:t> s=</a:t>
            </a:r>
            <a:r>
              <a:rPr lang="en-US" altLang="zh-CN" sz="3200" b="1" kern="0" dirty="0" err="1">
                <a:solidFill>
                  <a:srgbClr val="C00000"/>
                </a:solidFill>
                <a:latin typeface="宋体" pitchFamily="2" charset="-122"/>
                <a:sym typeface="Gulim" pitchFamily="34" charset="-127"/>
              </a:rPr>
              <a:t>s+i</a:t>
            </a:r>
            <a:r>
              <a:rPr lang="zh-CN" altLang="en-US" sz="3200" b="1" kern="0" dirty="0">
                <a:solidFill>
                  <a:srgbClr val="C00000"/>
                </a:solidFill>
                <a:latin typeface="宋体" pitchFamily="2" charset="-122"/>
                <a:sym typeface="Gulim" pitchFamily="34" charset="-127"/>
              </a:rPr>
              <a:t>  </a:t>
            </a:r>
            <a:r>
              <a:rPr lang="zh-CN" altLang="en-US" sz="3200" b="1" kern="0" dirty="0" smtClean="0">
                <a:solidFill>
                  <a:srgbClr val="C00000"/>
                </a:solidFill>
                <a:latin typeface="宋体" pitchFamily="2" charset="-122"/>
                <a:sym typeface="Gulim" pitchFamily="34" charset="-127"/>
              </a:rPr>
              <a:t>累加器</a:t>
            </a:r>
            <a:endParaRPr lang="en-US" altLang="zh-CN" sz="3200" b="1" kern="0" dirty="0">
              <a:solidFill>
                <a:srgbClr val="C00000"/>
              </a:solidFill>
              <a:latin typeface="宋体" pitchFamily="2" charset="-122"/>
              <a:sym typeface="Gulim" pitchFamily="34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93449" y="1198788"/>
            <a:ext cx="7886095" cy="2923269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zh-CN" altLang="en-US" sz="3000" dirty="0" smtClean="0">
                <a:solidFill>
                  <a:srgbClr val="002060"/>
                </a:solidFill>
              </a:rPr>
              <a:t>例</a:t>
            </a:r>
            <a:r>
              <a:rPr lang="en-US" altLang="zh-CN" sz="3000" dirty="0" smtClean="0">
                <a:solidFill>
                  <a:srgbClr val="002060"/>
                </a:solidFill>
              </a:rPr>
              <a:t>4</a:t>
            </a:r>
            <a:r>
              <a:rPr lang="zh-CN" altLang="en-US" sz="3000" dirty="0" smtClean="0">
                <a:solidFill>
                  <a:srgbClr val="002060"/>
                </a:solidFill>
              </a:rPr>
              <a:t>：输入</a:t>
            </a:r>
            <a:r>
              <a:rPr lang="en-US" altLang="zh-CN" sz="3000" dirty="0" smtClean="0">
                <a:solidFill>
                  <a:srgbClr val="002060"/>
                </a:solidFill>
              </a:rPr>
              <a:t>n</a:t>
            </a:r>
            <a:r>
              <a:rPr lang="zh-CN" altLang="en-US" sz="3000" dirty="0" smtClean="0">
                <a:solidFill>
                  <a:srgbClr val="002060"/>
                </a:solidFill>
              </a:rPr>
              <a:t>个整数</a:t>
            </a:r>
            <a:r>
              <a:rPr lang="en-US" altLang="zh-CN" sz="3000" dirty="0" smtClean="0">
                <a:solidFill>
                  <a:srgbClr val="002060"/>
                </a:solidFill>
              </a:rPr>
              <a:t>(0&lt;n&lt;=10^3)</a:t>
            </a:r>
            <a:r>
              <a:rPr lang="zh-CN" altLang="en-US" sz="3000" dirty="0" smtClean="0">
                <a:solidFill>
                  <a:srgbClr val="002060"/>
                </a:solidFill>
              </a:rPr>
              <a:t>，求其中最大值。</a:t>
            </a:r>
            <a:endParaRPr lang="en-US" altLang="zh-CN" sz="30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zh-CN" altLang="en-US" sz="3000" dirty="0" smtClean="0">
                <a:solidFill>
                  <a:srgbClr val="002060"/>
                </a:solidFill>
              </a:rPr>
              <a:t>样例输入：</a:t>
            </a:r>
            <a:endParaRPr lang="en-US" altLang="zh-CN" sz="30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zh-CN" sz="3000" dirty="0" smtClean="0">
                <a:solidFill>
                  <a:srgbClr val="002060"/>
                </a:solidFill>
              </a:rPr>
              <a:t>5</a:t>
            </a:r>
          </a:p>
          <a:p>
            <a:pPr>
              <a:buFontTx/>
              <a:buNone/>
              <a:defRPr/>
            </a:pPr>
            <a:r>
              <a:rPr lang="en-US" altLang="zh-CN" sz="3000" dirty="0" smtClean="0">
                <a:solidFill>
                  <a:srgbClr val="002060"/>
                </a:solidFill>
              </a:rPr>
              <a:t>1 9 -1 100 3</a:t>
            </a:r>
          </a:p>
          <a:p>
            <a:pPr>
              <a:buFontTx/>
              <a:buNone/>
              <a:defRPr/>
            </a:pPr>
            <a:r>
              <a:rPr lang="zh-CN" altLang="en-US" sz="3000" dirty="0" smtClean="0">
                <a:solidFill>
                  <a:srgbClr val="002060"/>
                </a:solidFill>
              </a:rPr>
              <a:t>样例输出：</a:t>
            </a:r>
            <a:endParaRPr lang="en-US" altLang="zh-CN" sz="30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zh-CN" sz="3000" dirty="0" smtClean="0">
                <a:solidFill>
                  <a:srgbClr val="002060"/>
                </a:solidFill>
              </a:rPr>
              <a:t>100</a:t>
            </a:r>
            <a:endParaRPr lang="zh-CN" altLang="en-US" sz="3000" dirty="0">
              <a:solidFill>
                <a:srgbClr val="00206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5050972" y="2627087"/>
            <a:ext cx="5689600" cy="3773714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nn-NO" altLang="zh-CN" sz="3200" b="1" kern="0" dirty="0">
                <a:latin typeface="宋体" pitchFamily="2" charset="-122"/>
                <a:sym typeface="Gulim" pitchFamily="34" charset="-127"/>
              </a:rPr>
              <a:t> </a:t>
            </a: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int n,x;</a:t>
            </a:r>
          </a:p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nn-NO" altLang="zh-CN" sz="3200" b="1" kern="0" dirty="0" smtClean="0">
                <a:latin typeface="宋体" pitchFamily="2" charset="-122"/>
                <a:sym typeface="Gulim" pitchFamily="34" charset="-127"/>
              </a:rPr>
              <a:t>  </a:t>
            </a:r>
            <a:r>
              <a:rPr lang="fr-FR" altLang="zh-CN" sz="3200" b="1" kern="0" dirty="0" smtClean="0">
                <a:latin typeface="宋体" pitchFamily="2" charset="-122"/>
                <a:sym typeface="Gulim" pitchFamily="34" charset="-127"/>
              </a:rPr>
              <a:t>cin</a:t>
            </a: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&gt;&gt;n;</a:t>
            </a:r>
          </a:p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  cin&gt;&gt;x;</a:t>
            </a:r>
          </a:p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  int ans=x;</a:t>
            </a:r>
          </a:p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  for(int i=2;i&lt;=n;++i)</a:t>
            </a:r>
          </a:p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  {</a:t>
            </a:r>
          </a:p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  	</a:t>
            </a: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cin&gt;&gt;x;</a:t>
            </a:r>
          </a:p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  	</a:t>
            </a:r>
            <a:r>
              <a:rPr lang="zh-CN" altLang="en-US" sz="32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if (x&gt;ans) ans=x;</a:t>
            </a:r>
          </a:p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fr-FR" altLang="zh-CN" sz="3200" b="1" kern="0" dirty="0">
                <a:latin typeface="宋体" pitchFamily="2" charset="-122"/>
                <a:sym typeface="Gulim" pitchFamily="34" charset="-127"/>
              </a:rPr>
              <a:t>  </a:t>
            </a:r>
            <a:r>
              <a:rPr lang="fr-FR" altLang="zh-CN" sz="3200" b="1" kern="0" dirty="0" smtClean="0">
                <a:latin typeface="宋体" pitchFamily="2" charset="-122"/>
                <a:sym typeface="Gulim" pitchFamily="34" charset="-127"/>
              </a:rPr>
              <a:t>}</a:t>
            </a:r>
          </a:p>
          <a:p>
            <a:pPr marL="342900" indent="-342900" defTabSz="0" eaLnBrk="0" latinLnBrk="1" hangingPunct="0">
              <a:lnSpc>
                <a:spcPts val="2000"/>
              </a:lnSpc>
              <a:spcBef>
                <a:spcPct val="20000"/>
              </a:spcBef>
              <a:defRPr/>
            </a:pPr>
            <a:r>
              <a:rPr lang="fr-FR" altLang="zh-CN" sz="3200" b="1" kern="0" dirty="0" smtClean="0">
                <a:latin typeface="宋体" pitchFamily="2" charset="-122"/>
                <a:sym typeface="Gulim" pitchFamily="34" charset="-127"/>
              </a:rPr>
              <a:t>  cout&lt;&lt;ans&lt;&lt;endl;</a:t>
            </a:r>
            <a:endParaRPr lang="zh-CN" altLang="en-US" sz="3200" b="1" kern="0" dirty="0">
              <a:latin typeface="宋体" pitchFamily="2" charset="-122"/>
              <a:sym typeface="Gulim" pitchFamily="34" charset="-127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894142" y="4501925"/>
            <a:ext cx="4185858" cy="611187"/>
          </a:xfrm>
          <a:prstGeom prst="rect">
            <a:avLst/>
          </a:prstGeom>
        </p:spPr>
        <p:txBody>
          <a:bodyPr/>
          <a:lstStyle/>
          <a:p>
            <a:pPr marL="342900" indent="-342900" defTabSz="0" eaLnBrk="0" latinLnBrk="1" hangingPunct="0">
              <a:spcBef>
                <a:spcPct val="20000"/>
              </a:spcBef>
              <a:defRPr/>
            </a:pPr>
            <a:r>
              <a:rPr lang="zh-CN" altLang="en-US" sz="3200" b="1" kern="0" dirty="0">
                <a:solidFill>
                  <a:schemeClr val="accent6">
                    <a:lumMod val="75000"/>
                  </a:schemeClr>
                </a:solidFill>
                <a:latin typeface="宋体" pitchFamily="2" charset="-122"/>
                <a:sym typeface="Gulim" pitchFamily="34" charset="-127"/>
              </a:rPr>
              <a:t>思路：打擂台。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20915" y="1308452"/>
            <a:ext cx="11364685" cy="458434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FontTx/>
              <a:buNone/>
              <a:defRPr/>
            </a:pPr>
            <a:r>
              <a:rPr lang="zh-CN" altLang="en-US" sz="3000" dirty="0" smtClean="0"/>
              <a:t>  </a:t>
            </a:r>
            <a:r>
              <a:rPr lang="zh-CN" altLang="en-US" sz="12000" dirty="0" smtClean="0">
                <a:solidFill>
                  <a:srgbClr val="002060"/>
                </a:solidFill>
              </a:rPr>
              <a:t>例</a:t>
            </a:r>
            <a:r>
              <a:rPr lang="en-US" altLang="zh-CN" sz="12000" dirty="0" smtClean="0">
                <a:solidFill>
                  <a:srgbClr val="002060"/>
                </a:solidFill>
              </a:rPr>
              <a:t>5</a:t>
            </a:r>
            <a:r>
              <a:rPr lang="zh-CN" altLang="en-US" sz="12000" dirty="0" smtClean="0">
                <a:solidFill>
                  <a:srgbClr val="002060"/>
                </a:solidFill>
              </a:rPr>
              <a:t>：菲波那契数列</a:t>
            </a:r>
            <a:endParaRPr lang="en-US" altLang="zh-CN" sz="12000" dirty="0" smtClean="0">
              <a:solidFill>
                <a:srgbClr val="002060"/>
              </a:solidFill>
            </a:endParaRPr>
          </a:p>
          <a:p>
            <a:pPr>
              <a:lnSpc>
                <a:spcPts val="2600"/>
              </a:lnSpc>
              <a:buFontTx/>
              <a:buNone/>
              <a:defRPr/>
            </a:pPr>
            <a:r>
              <a:rPr lang="en-US" altLang="zh-CN" sz="12000" dirty="0" smtClean="0">
                <a:solidFill>
                  <a:srgbClr val="002060"/>
                </a:solidFill>
              </a:rPr>
              <a:t>      </a:t>
            </a:r>
            <a:r>
              <a:rPr lang="zh-CN" altLang="en-US" sz="11200" dirty="0" smtClean="0"/>
              <a:t>是指这样的数列</a:t>
            </a:r>
            <a:r>
              <a:rPr lang="en-US" altLang="zh-CN" sz="11200" dirty="0" smtClean="0"/>
              <a:t>: </a:t>
            </a:r>
            <a:r>
              <a:rPr lang="zh-CN" altLang="en-US" sz="11200" dirty="0" smtClean="0"/>
              <a:t>数列的第一个和第二个数都为</a:t>
            </a:r>
            <a:r>
              <a:rPr lang="en-US" altLang="zh-CN" sz="11200" dirty="0" smtClean="0"/>
              <a:t>1</a:t>
            </a:r>
            <a:r>
              <a:rPr lang="zh-CN" altLang="en-US" sz="11200" dirty="0" smtClean="0"/>
              <a:t>，接下来每个数都等于前面</a:t>
            </a:r>
            <a:r>
              <a:rPr lang="en-US" altLang="zh-CN" sz="11200" dirty="0" smtClean="0"/>
              <a:t>2</a:t>
            </a:r>
            <a:r>
              <a:rPr lang="zh-CN" altLang="en-US" sz="11200" dirty="0" smtClean="0"/>
              <a:t>个数之和。</a:t>
            </a:r>
          </a:p>
          <a:p>
            <a:pPr>
              <a:lnSpc>
                <a:spcPts val="2600"/>
              </a:lnSpc>
              <a:buFontTx/>
              <a:buNone/>
              <a:defRPr/>
            </a:pPr>
            <a:r>
              <a:rPr lang="zh-CN" altLang="en-US" sz="11200" dirty="0" smtClean="0"/>
              <a:t>      给出一个正整数</a:t>
            </a:r>
            <a:r>
              <a:rPr lang="en-US" altLang="zh-CN" sz="11200" dirty="0" smtClean="0"/>
              <a:t>k</a:t>
            </a:r>
            <a:r>
              <a:rPr lang="zh-CN" altLang="en-US" sz="11200" dirty="0" smtClean="0"/>
              <a:t>，要求菲波那契数列中第</a:t>
            </a:r>
            <a:r>
              <a:rPr lang="en-US" altLang="zh-CN" sz="11200" dirty="0" smtClean="0"/>
              <a:t>k</a:t>
            </a:r>
            <a:r>
              <a:rPr lang="zh-CN" altLang="en-US" sz="11200" dirty="0" smtClean="0"/>
              <a:t>个数是多少。</a:t>
            </a:r>
          </a:p>
          <a:p>
            <a:pPr>
              <a:lnSpc>
                <a:spcPts val="2600"/>
              </a:lnSpc>
              <a:buFontTx/>
              <a:buNone/>
              <a:defRPr/>
            </a:pPr>
            <a:r>
              <a:rPr lang="zh-CN" altLang="en-US" sz="11200" dirty="0" smtClean="0"/>
              <a:t>      输入一行，包含一个正整数</a:t>
            </a:r>
            <a:r>
              <a:rPr lang="en-US" altLang="zh-CN" sz="11200" dirty="0" smtClean="0"/>
              <a:t>k</a:t>
            </a:r>
            <a:r>
              <a:rPr lang="zh-CN" altLang="en-US" sz="11200" dirty="0" smtClean="0"/>
              <a:t>。（</a:t>
            </a:r>
            <a:r>
              <a:rPr lang="en-US" altLang="zh-CN" sz="11200" dirty="0" smtClean="0"/>
              <a:t>1 &lt;= k &lt;= 46</a:t>
            </a:r>
            <a:r>
              <a:rPr lang="zh-CN" altLang="en-US" sz="11200" dirty="0" smtClean="0"/>
              <a:t>）</a:t>
            </a:r>
          </a:p>
          <a:p>
            <a:pPr>
              <a:lnSpc>
                <a:spcPts val="2600"/>
              </a:lnSpc>
              <a:buFontTx/>
              <a:buNone/>
              <a:defRPr/>
            </a:pPr>
            <a:r>
              <a:rPr lang="zh-CN" altLang="en-US" sz="11200" dirty="0" smtClean="0"/>
              <a:t>      输出一行，包含一个正整数，表示菲波那契数列中第</a:t>
            </a:r>
            <a:r>
              <a:rPr lang="en-US" altLang="zh-CN" sz="11200" dirty="0" smtClean="0"/>
              <a:t>k</a:t>
            </a:r>
            <a:r>
              <a:rPr lang="zh-CN" altLang="en-US" sz="11200" dirty="0" smtClean="0"/>
              <a:t>个数的大小。</a:t>
            </a:r>
            <a:endParaRPr lang="en-US" altLang="zh-CN" sz="11200" dirty="0" smtClean="0"/>
          </a:p>
          <a:p>
            <a:pPr>
              <a:lnSpc>
                <a:spcPts val="2600"/>
              </a:lnSpc>
              <a:buFontTx/>
              <a:buNone/>
              <a:defRPr/>
            </a:pPr>
            <a:r>
              <a:rPr lang="zh-CN" altLang="en-US" sz="11200" dirty="0" smtClean="0"/>
              <a:t>  样例输入：</a:t>
            </a:r>
            <a:endParaRPr lang="en-US" altLang="zh-CN" sz="11200" dirty="0" smtClean="0"/>
          </a:p>
          <a:p>
            <a:pPr>
              <a:lnSpc>
                <a:spcPts val="2600"/>
              </a:lnSpc>
              <a:buFontTx/>
              <a:buNone/>
              <a:defRPr/>
            </a:pPr>
            <a:r>
              <a:rPr lang="en-US" altLang="zh-CN" sz="11200" dirty="0" smtClean="0"/>
              <a:t>  6</a:t>
            </a:r>
          </a:p>
          <a:p>
            <a:pPr>
              <a:lnSpc>
                <a:spcPts val="2600"/>
              </a:lnSpc>
              <a:buFontTx/>
              <a:buNone/>
              <a:defRPr/>
            </a:pPr>
            <a:r>
              <a:rPr lang="zh-CN" altLang="en-US" sz="11200" dirty="0" smtClean="0"/>
              <a:t>  样例输出：</a:t>
            </a:r>
            <a:endParaRPr lang="en-US" altLang="zh-CN" sz="11200" dirty="0" smtClean="0"/>
          </a:p>
          <a:p>
            <a:pPr>
              <a:lnSpc>
                <a:spcPts val="2600"/>
              </a:lnSpc>
              <a:buFontTx/>
              <a:buNone/>
              <a:defRPr/>
            </a:pPr>
            <a:r>
              <a:rPr lang="en-US" altLang="zh-CN" sz="11200" dirty="0" smtClean="0"/>
              <a:t>  8</a:t>
            </a:r>
          </a:p>
          <a:p>
            <a:pPr>
              <a:lnSpc>
                <a:spcPts val="2600"/>
              </a:lnSpc>
              <a:buFontTx/>
              <a:buNone/>
              <a:defRPr/>
            </a:pPr>
            <a:endParaRPr lang="en-US" altLang="zh-CN" sz="11200" dirty="0" smtClean="0"/>
          </a:p>
          <a:p>
            <a:pPr>
              <a:lnSpc>
                <a:spcPct val="120000"/>
              </a:lnSpc>
              <a:buFontTx/>
              <a:buNone/>
              <a:defRPr/>
            </a:pPr>
            <a:endParaRPr lang="zh-CN" altLang="en-US" sz="12000" dirty="0" smtClean="0"/>
          </a:p>
          <a:p>
            <a:pPr>
              <a:lnSpc>
                <a:spcPct val="120000"/>
              </a:lnSpc>
              <a:buFontTx/>
              <a:buNone/>
              <a:defRPr/>
            </a:pPr>
            <a:endParaRPr lang="zh-CN" altLang="en-US" sz="3000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-0226-21教育培训通用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AAAAAAAAAAAAAAAAAAAAAAAAAAA">
  <a:themeElements>
    <a:clrScheme name="自定义 30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3132"/>
      </a:accent1>
      <a:accent2>
        <a:srgbClr val="CD3132"/>
      </a:accent2>
      <a:accent3>
        <a:srgbClr val="CD3132"/>
      </a:accent3>
      <a:accent4>
        <a:srgbClr val="CD3132"/>
      </a:accent4>
      <a:accent5>
        <a:srgbClr val="CD3132"/>
      </a:accent5>
      <a:accent6>
        <a:srgbClr val="CD3132"/>
      </a:accent6>
      <a:hlink>
        <a:srgbClr val="CD3132"/>
      </a:hlink>
      <a:folHlink>
        <a:srgbClr val="CD313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964</Words>
  <Application>WPS 演示</Application>
  <PresentationFormat>自定义</PresentationFormat>
  <Paragraphs>194</Paragraphs>
  <Slides>24</Slides>
  <Notes>7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AAAAAAAAAAAAAAAAAAAAAAAAAAA</vt:lpstr>
      <vt:lpstr>幻灯片 1</vt:lpstr>
      <vt:lpstr>幻灯片 2</vt:lpstr>
      <vt:lpstr>幻灯片 3</vt:lpstr>
      <vt:lpstr>for循环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break和continue语句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do while循环</vt:lpstr>
      <vt:lpstr>幻灯片 22</vt:lpstr>
      <vt:lpstr>小结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2-0226-21教育培训通用</dc:title>
  <dc:creator>Administrator</dc:creator>
  <cp:lastModifiedBy>Windows 用户</cp:lastModifiedBy>
  <cp:revision>80</cp:revision>
  <dcterms:created xsi:type="dcterms:W3CDTF">2019-02-26T07:32:00Z</dcterms:created>
  <dcterms:modified xsi:type="dcterms:W3CDTF">2021-01-09T09:03:39Z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